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96" r:id="rId7"/>
    <p:sldId id="297" r:id="rId8"/>
    <p:sldId id="265" r:id="rId9"/>
    <p:sldId id="266" r:id="rId10"/>
    <p:sldId id="269" r:id="rId11"/>
    <p:sldId id="267" r:id="rId12"/>
    <p:sldId id="301" r:id="rId13"/>
    <p:sldId id="271" r:id="rId14"/>
    <p:sldId id="302" r:id="rId15"/>
    <p:sldId id="303" r:id="rId16"/>
    <p:sldId id="294" r:id="rId17"/>
    <p:sldId id="295" r:id="rId18"/>
    <p:sldId id="274" r:id="rId19"/>
    <p:sldId id="275" r:id="rId20"/>
    <p:sldId id="276" r:id="rId21"/>
    <p:sldId id="277" r:id="rId22"/>
    <p:sldId id="278" r:id="rId23"/>
    <p:sldId id="279" r:id="rId24"/>
    <p:sldId id="280" r:id="rId25"/>
    <p:sldId id="281" r:id="rId26"/>
    <p:sldId id="286" r:id="rId27"/>
    <p:sldId id="287" r:id="rId28"/>
    <p:sldId id="291" r:id="rId29"/>
    <p:sldId id="289" r:id="rId30"/>
    <p:sldId id="290" r:id="rId31"/>
    <p:sldId id="288" r:id="rId32"/>
    <p:sldId id="268"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0D5467A-A41F-4A79-A674-44F02088589F}">
          <p14:sldIdLst>
            <p14:sldId id="256"/>
            <p14:sldId id="258"/>
            <p14:sldId id="259"/>
            <p14:sldId id="260"/>
            <p14:sldId id="262"/>
            <p14:sldId id="296"/>
            <p14:sldId id="297"/>
            <p14:sldId id="265"/>
            <p14:sldId id="266"/>
            <p14:sldId id="269"/>
            <p14:sldId id="267"/>
            <p14:sldId id="301"/>
            <p14:sldId id="271"/>
            <p14:sldId id="302"/>
            <p14:sldId id="303"/>
            <p14:sldId id="294"/>
            <p14:sldId id="295"/>
            <p14:sldId id="274"/>
            <p14:sldId id="275"/>
            <p14:sldId id="276"/>
            <p14:sldId id="277"/>
            <p14:sldId id="278"/>
            <p14:sldId id="279"/>
            <p14:sldId id="280"/>
            <p14:sldId id="281"/>
          </p14:sldIdLst>
        </p14:section>
        <p14:section name="Section sans titre" id="{F930ECD0-7D65-476C-9C20-92D23081AA19}">
          <p14:sldIdLst>
            <p14:sldId id="286"/>
            <p14:sldId id="287"/>
            <p14:sldId id="291"/>
            <p14:sldId id="289"/>
            <p14:sldId id="290"/>
            <p14:sldId id="288"/>
            <p14:sldId id="268"/>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p:cViewPr varScale="1">
        <p:scale>
          <a:sx n="69" d="100"/>
          <a:sy n="69"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BF79B-31D3-408E-BAE9-31FAE6381FF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29DFBE2B-E836-4909-A76A-09F670CB5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885AA55B-BAE9-476D-B7E3-BE3FA1607731}"/>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5" name="Espace réservé du pied de page 4">
            <a:extLst>
              <a:ext uri="{FF2B5EF4-FFF2-40B4-BE49-F238E27FC236}">
                <a16:creationId xmlns:a16="http://schemas.microsoft.com/office/drawing/2014/main" id="{3F83BB21-E047-4147-944D-46DD86CC778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FA73E91-89B6-425E-AA4F-8D49215910DC}"/>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407950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6BFA6-5441-491E-BD2B-8CA776A49C6D}"/>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F1CFB3A5-9547-429C-B1B2-B7D3FAE345D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DBB2D233-ECE2-4719-9FFD-AF316F4AD44A}"/>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5" name="Espace réservé du pied de page 4">
            <a:extLst>
              <a:ext uri="{FF2B5EF4-FFF2-40B4-BE49-F238E27FC236}">
                <a16:creationId xmlns:a16="http://schemas.microsoft.com/office/drawing/2014/main" id="{B2990CBF-1A4A-4BF4-92D8-BCC13F6C68A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83A64B6-BE2A-4B42-AFE6-BD0A25EC72CE}"/>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24108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B5FE6F0-6B8E-4866-9A0B-08DD531374C0}"/>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A06502F7-F934-4FF6-813E-31AF1584745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C1DFC79-0FF1-4C28-8117-6CDECD9B0832}"/>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5" name="Espace réservé du pied de page 4">
            <a:extLst>
              <a:ext uri="{FF2B5EF4-FFF2-40B4-BE49-F238E27FC236}">
                <a16:creationId xmlns:a16="http://schemas.microsoft.com/office/drawing/2014/main" id="{67BAB780-3173-4E2B-B1A6-A3A7ECD0BA1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67CCE0BF-4B89-4D7C-A91A-25CF76B17834}"/>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72289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CF991-A19C-4206-97F8-57C5087F21F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EF177518-B1E1-4D5E-A7BB-4639304D245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D8164A5-C1F1-48E4-A78E-D06B539F4F02}"/>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5" name="Espace réservé du pied de page 4">
            <a:extLst>
              <a:ext uri="{FF2B5EF4-FFF2-40B4-BE49-F238E27FC236}">
                <a16:creationId xmlns:a16="http://schemas.microsoft.com/office/drawing/2014/main" id="{0087120F-235B-4364-8EB8-B18933D5370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550DE9F3-D7BF-4C9D-9335-2B16A1A53CB0}"/>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385919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CBC0D-FC56-4F68-B99B-CC1F8AC65DC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D3C81316-2470-4EE4-B2D1-85DAB3D3BA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47BE1E-02EA-4574-AC37-FB48674CB703}"/>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5" name="Espace réservé du pied de page 4">
            <a:extLst>
              <a:ext uri="{FF2B5EF4-FFF2-40B4-BE49-F238E27FC236}">
                <a16:creationId xmlns:a16="http://schemas.microsoft.com/office/drawing/2014/main" id="{4D42B6A0-8BFE-4A86-94BB-8B23E81416F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519F323-97CA-400F-8E20-73EDDCE9215E}"/>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322755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1109F-AD99-4153-8F8D-B23D0796F551}"/>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3805DDAF-A980-463D-BB4A-0F5DA84D30C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DCB10F5B-951B-418F-B510-85FF277BBCE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CA03D325-2376-4D25-9213-256EC8D9EDDA}"/>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6" name="Espace réservé du pied de page 5">
            <a:extLst>
              <a:ext uri="{FF2B5EF4-FFF2-40B4-BE49-F238E27FC236}">
                <a16:creationId xmlns:a16="http://schemas.microsoft.com/office/drawing/2014/main" id="{DA087864-DD86-4EAD-A7CB-3F673958594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189867D1-A2CC-42E8-9A28-D470B721F702}"/>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205662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C04FB-15D7-4A41-B156-0773C51F250F}"/>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3E18E990-AC2C-4F40-A34F-2759990E35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C3E947-E527-4BCE-AAE6-D050D825A1E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697586D9-A635-4A17-A2E5-92692F16C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6710635-F2DC-45C7-90FD-4F4A821C708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0B16C685-CE02-4EF5-BC48-C9B14A1D6A57}"/>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8" name="Espace réservé du pied de page 7">
            <a:extLst>
              <a:ext uri="{FF2B5EF4-FFF2-40B4-BE49-F238E27FC236}">
                <a16:creationId xmlns:a16="http://schemas.microsoft.com/office/drawing/2014/main" id="{37C692B9-3BC0-4A93-B369-229240ACF60E}"/>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9958D434-0596-47E2-88E3-DB1F53AB5C12}"/>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198171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B5759-6334-4AD7-9EB6-87B1C58CBA5B}"/>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E0E1CB14-BF49-440D-A391-707889700BA3}"/>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4" name="Espace réservé du pied de page 3">
            <a:extLst>
              <a:ext uri="{FF2B5EF4-FFF2-40B4-BE49-F238E27FC236}">
                <a16:creationId xmlns:a16="http://schemas.microsoft.com/office/drawing/2014/main" id="{91D110AD-0090-4967-A3DD-5C787AD7649B}"/>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CEEA791-B131-4DAB-B2E5-7ACA14BCFE32}"/>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182382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5ED8B1-09BC-46D1-B765-42E474817AAD}"/>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3" name="Espace réservé du pied de page 2">
            <a:extLst>
              <a:ext uri="{FF2B5EF4-FFF2-40B4-BE49-F238E27FC236}">
                <a16:creationId xmlns:a16="http://schemas.microsoft.com/office/drawing/2014/main" id="{BF440A1D-12A1-494C-A322-3F6317F63927}"/>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DD4ED614-F138-436A-B960-C9CB533ACA05}"/>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15338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0A94B-2602-4344-A856-976C589450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3A6E633F-90F2-4167-B293-6E4670C55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68093C6C-4AE7-412D-9363-EC7554E1F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2FA5FD-3853-4841-830B-F5217806FD54}"/>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6" name="Espace réservé du pied de page 5">
            <a:extLst>
              <a:ext uri="{FF2B5EF4-FFF2-40B4-BE49-F238E27FC236}">
                <a16:creationId xmlns:a16="http://schemas.microsoft.com/office/drawing/2014/main" id="{A11DE3E8-A78F-4B1F-8F5E-AE90E9F9BE26}"/>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8F28254-F7A2-4D18-AEBE-FDDC08A0CE6E}"/>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267679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50458-48CB-4D42-9CAC-658FDFA2AB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0FEFC5C0-711F-4C94-9116-5BFC1C57D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8C2D9596-1C25-4A07-B98A-49ECB5A28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A6CE57-C42D-4529-B8DD-381C533DE545}"/>
              </a:ext>
            </a:extLst>
          </p:cNvPr>
          <p:cNvSpPr>
            <a:spLocks noGrp="1"/>
          </p:cNvSpPr>
          <p:nvPr>
            <p:ph type="dt" sz="half" idx="10"/>
          </p:nvPr>
        </p:nvSpPr>
        <p:spPr/>
        <p:txBody>
          <a:bodyPr/>
          <a:lstStyle/>
          <a:p>
            <a:fld id="{E75FDC9C-0E8C-4C1B-B3F4-4231D94ED543}" type="datetimeFigureOut">
              <a:rPr lang="en-US" smtClean="0"/>
              <a:t>11/21/2024</a:t>
            </a:fld>
            <a:endParaRPr lang="en-US"/>
          </a:p>
        </p:txBody>
      </p:sp>
      <p:sp>
        <p:nvSpPr>
          <p:cNvPr id="6" name="Espace réservé du pied de page 5">
            <a:extLst>
              <a:ext uri="{FF2B5EF4-FFF2-40B4-BE49-F238E27FC236}">
                <a16:creationId xmlns:a16="http://schemas.microsoft.com/office/drawing/2014/main" id="{7B564DBC-A869-47E6-A228-DD443B0C58C9}"/>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91BB74F-BCB5-4360-9956-03D0C7FE4040}"/>
              </a:ext>
            </a:extLst>
          </p:cNvPr>
          <p:cNvSpPr>
            <a:spLocks noGrp="1"/>
          </p:cNvSpPr>
          <p:nvPr>
            <p:ph type="sldNum" sz="quarter" idx="12"/>
          </p:nvPr>
        </p:nvSpPr>
        <p:spPr/>
        <p:txBody>
          <a:bodyPr/>
          <a:lstStyle/>
          <a:p>
            <a:fld id="{14D3E361-249E-4227-8927-FF1268063ABB}" type="slidenum">
              <a:rPr lang="en-US" smtClean="0"/>
              <a:t>‹N°›</a:t>
            </a:fld>
            <a:endParaRPr lang="en-US"/>
          </a:p>
        </p:txBody>
      </p:sp>
    </p:spTree>
    <p:extLst>
      <p:ext uri="{BB962C8B-B14F-4D97-AF65-F5344CB8AC3E}">
        <p14:creationId xmlns:p14="http://schemas.microsoft.com/office/powerpoint/2010/main" val="357705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10366C4-ED4D-47C7-A50E-F3D0A096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1138962-9B4E-4FCE-B77F-94097D5DC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653EF8D-C800-498E-9C59-493881775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FDC9C-0E8C-4C1B-B3F4-4231D94ED543}" type="datetimeFigureOut">
              <a:rPr lang="en-US" smtClean="0"/>
              <a:t>11/21/2024</a:t>
            </a:fld>
            <a:endParaRPr lang="en-US"/>
          </a:p>
        </p:txBody>
      </p:sp>
      <p:sp>
        <p:nvSpPr>
          <p:cNvPr id="5" name="Espace réservé du pied de page 4">
            <a:extLst>
              <a:ext uri="{FF2B5EF4-FFF2-40B4-BE49-F238E27FC236}">
                <a16:creationId xmlns:a16="http://schemas.microsoft.com/office/drawing/2014/main" id="{EEAC72E2-D5CE-437D-85F7-108A9B9C8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E1D45B3D-8C2E-4E0B-A41C-58E125EE3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3E361-249E-4227-8927-FF1268063ABB}" type="slidenum">
              <a:rPr lang="en-US" smtClean="0"/>
              <a:t>‹N°›</a:t>
            </a:fld>
            <a:endParaRPr lang="en-US"/>
          </a:p>
        </p:txBody>
      </p:sp>
    </p:spTree>
    <p:extLst>
      <p:ext uri="{BB962C8B-B14F-4D97-AF65-F5344CB8AC3E}">
        <p14:creationId xmlns:p14="http://schemas.microsoft.com/office/powerpoint/2010/main" val="232796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ideo" Target="file:///C:\Documents%20and%20Settings\jking\My%20Documents\presentations\photos%20for%20presentation\Flies%20on%20eyes%20clip%20for%20presentation.mpg"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ho.int/blindness/causes/trachome%20document/f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254A3-B82F-43F5-A731-36F677EFA825}"/>
              </a:ext>
            </a:extLst>
          </p:cNvPr>
          <p:cNvSpPr>
            <a:spLocks noGrp="1"/>
          </p:cNvSpPr>
          <p:nvPr>
            <p:ph type="ctrTitle"/>
          </p:nvPr>
        </p:nvSpPr>
        <p:spPr/>
        <p:txBody>
          <a:bodyPr>
            <a:normAutofit/>
          </a:bodyPr>
          <a:lstStyle/>
          <a:p>
            <a:r>
              <a:rPr lang="fr-FR" sz="6600" dirty="0">
                <a:latin typeface="Arial" panose="020B0604020202020204" pitchFamily="34" charset="0"/>
                <a:cs typeface="Arial" panose="020B0604020202020204" pitchFamily="34" charset="0"/>
              </a:rPr>
              <a:t>LE TRACHOME</a:t>
            </a:r>
            <a:endParaRPr lang="en-US" sz="6600" dirty="0">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1855D564-44B8-4EBE-8999-311EA39B5011}"/>
              </a:ext>
            </a:extLst>
          </p:cNvPr>
          <p:cNvSpPr>
            <a:spLocks noGrp="1"/>
          </p:cNvSpPr>
          <p:nvPr>
            <p:ph type="subTitle" idx="1"/>
          </p:nvPr>
        </p:nvSpPr>
        <p:spPr/>
        <p:txBody>
          <a:bodyPr/>
          <a:lstStyle/>
          <a:p>
            <a:r>
              <a:rPr lang="fr-FR" dirty="0"/>
              <a:t>Dr KILANGALANGA NGOY</a:t>
            </a:r>
          </a:p>
          <a:p>
            <a:r>
              <a:rPr lang="fr-FR" b="1" dirty="0"/>
              <a:t>Spécialiste en Ophtalmologie</a:t>
            </a:r>
          </a:p>
          <a:p>
            <a:endParaRPr lang="en-US" dirty="0"/>
          </a:p>
        </p:txBody>
      </p:sp>
    </p:spTree>
    <p:extLst>
      <p:ext uri="{BB962C8B-B14F-4D97-AF65-F5344CB8AC3E}">
        <p14:creationId xmlns:p14="http://schemas.microsoft.com/office/powerpoint/2010/main" val="172115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CFBD7-265C-4B05-9EE6-E1628F831038}"/>
              </a:ext>
            </a:extLst>
          </p:cNvPr>
          <p:cNvSpPr>
            <a:spLocks noGrp="1"/>
          </p:cNvSpPr>
          <p:nvPr>
            <p:ph type="title"/>
          </p:nvPr>
        </p:nvSpPr>
        <p:spPr/>
        <p:txBody>
          <a:bodyPr/>
          <a:lstStyle/>
          <a:p>
            <a:r>
              <a:rPr lang="fr-FR" b="1" dirty="0"/>
              <a:t>EPIDEMIOLOGIE(</a:t>
            </a:r>
            <a:r>
              <a:rPr lang="fr-FR" b="1" dirty="0" err="1"/>
              <a:t>ctd</a:t>
            </a:r>
            <a:r>
              <a:rPr lang="fr-FR" b="1" dirty="0"/>
              <a:t>)</a:t>
            </a:r>
          </a:p>
        </p:txBody>
      </p:sp>
      <p:sp>
        <p:nvSpPr>
          <p:cNvPr id="3" name="Espace réservé du contenu 2">
            <a:extLst>
              <a:ext uri="{FF2B5EF4-FFF2-40B4-BE49-F238E27FC236}">
                <a16:creationId xmlns:a16="http://schemas.microsoft.com/office/drawing/2014/main" id="{611FFD64-BEE6-486B-A711-39D25D89BAA8}"/>
              </a:ext>
            </a:extLst>
          </p:cNvPr>
          <p:cNvSpPr>
            <a:spLocks noGrp="1"/>
          </p:cNvSpPr>
          <p:nvPr>
            <p:ph idx="1"/>
          </p:nvPr>
        </p:nvSpPr>
        <p:spPr>
          <a:xfrm>
            <a:off x="838200" y="1427018"/>
            <a:ext cx="10515600" cy="4749945"/>
          </a:xfrm>
        </p:spPr>
        <p:txBody>
          <a:bodyPr>
            <a:normAutofit fontScale="92500" lnSpcReduction="10000"/>
          </a:bodyPr>
          <a:lstStyle/>
          <a:p>
            <a:r>
              <a:rPr lang="fr-FR" dirty="0"/>
              <a:t>Les estimations actuelles de l’OMS :</a:t>
            </a:r>
          </a:p>
          <a:p>
            <a:pPr marL="0" indent="0">
              <a:buNone/>
            </a:pPr>
            <a:r>
              <a:rPr lang="fr-FR" dirty="0"/>
              <a:t>    La prévalence de la maladie active, du trichiasis et de la cécité sont   </a:t>
            </a:r>
          </a:p>
          <a:p>
            <a:pPr marL="0" indent="0">
              <a:buNone/>
            </a:pPr>
            <a:r>
              <a:rPr lang="fr-FR" dirty="0"/>
              <a:t>    nettement inférieures aux précédentes et des baisses de la prévalence ont </a:t>
            </a:r>
          </a:p>
          <a:p>
            <a:pPr marL="0" indent="0">
              <a:buNone/>
            </a:pPr>
            <a:r>
              <a:rPr lang="fr-FR" dirty="0"/>
              <a:t>    été notées dans plusieurs pays.</a:t>
            </a:r>
          </a:p>
          <a:p>
            <a:r>
              <a:rPr lang="fr" dirty="0"/>
              <a:t>Dans le monde, près de </a:t>
            </a:r>
            <a:r>
              <a:rPr lang="fr" b="1" dirty="0"/>
              <a:t>3,6 millions de personnes </a:t>
            </a:r>
            <a:r>
              <a:rPr lang="fr" dirty="0"/>
              <a:t>sont déjà aveugles ou souffrent </a:t>
            </a:r>
            <a:r>
              <a:rPr lang="fr-FR" dirty="0"/>
              <a:t>de déficience visuelle due au trachome</a:t>
            </a:r>
            <a:r>
              <a:rPr lang="fr" dirty="0"/>
              <a:t>. </a:t>
            </a:r>
          </a:p>
          <a:p>
            <a:r>
              <a:rPr lang="fr" dirty="0"/>
              <a:t>Environ 200 millions de personnes ont besoin d’interventions pour prévenir la cécité due au trachome</a:t>
            </a:r>
          </a:p>
          <a:p>
            <a:r>
              <a:rPr lang="fr-FR" dirty="0"/>
              <a:t>Environ la moitié de la charge mondiale du trachome actif est concentrée dans cinq pays : </a:t>
            </a:r>
          </a:p>
          <a:p>
            <a:pPr>
              <a:buFont typeface="Wingdings" panose="05000000000000000000" pitchFamily="2" charset="2"/>
              <a:buChar char="Ø"/>
            </a:pPr>
            <a:r>
              <a:rPr lang="fr-FR" dirty="0"/>
              <a:t>   Éthiopie, Inde, Nigeria, Soudan et Guinée </a:t>
            </a:r>
          </a:p>
          <a:p>
            <a:pPr marL="0" indent="0">
              <a:buNone/>
            </a:pPr>
            <a:endParaRPr lang="fr-FR" dirty="0"/>
          </a:p>
          <a:p>
            <a:endParaRPr lang="fr-FR" dirty="0"/>
          </a:p>
        </p:txBody>
      </p:sp>
    </p:spTree>
    <p:extLst>
      <p:ext uri="{BB962C8B-B14F-4D97-AF65-F5344CB8AC3E}">
        <p14:creationId xmlns:p14="http://schemas.microsoft.com/office/powerpoint/2010/main" val="178957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DEFE1-ED82-4A55-B615-986DFBA7AC47}"/>
              </a:ext>
            </a:extLst>
          </p:cNvPr>
          <p:cNvSpPr>
            <a:spLocks noGrp="1"/>
          </p:cNvSpPr>
          <p:nvPr>
            <p:ph type="title"/>
          </p:nvPr>
        </p:nvSpPr>
        <p:spPr/>
        <p:txBody>
          <a:bodyPr>
            <a:normAutofit fontScale="90000"/>
          </a:bodyPr>
          <a:lstStyle/>
          <a:p>
            <a:r>
              <a:rPr lang="fr-FR" dirty="0"/>
              <a:t>Premières enquêtes de base du Trachome en </a:t>
            </a:r>
            <a:r>
              <a:rPr lang="fr-FR" b="1" dirty="0"/>
              <a:t>RDC </a:t>
            </a:r>
            <a:r>
              <a:rPr lang="fr-FR" dirty="0"/>
              <a:t>2014 dans 46 ZS(OMS)</a:t>
            </a:r>
          </a:p>
        </p:txBody>
      </p:sp>
      <p:sp>
        <p:nvSpPr>
          <p:cNvPr id="4" name="Espace réservé du texte 3">
            <a:extLst>
              <a:ext uri="{FF2B5EF4-FFF2-40B4-BE49-F238E27FC236}">
                <a16:creationId xmlns:a16="http://schemas.microsoft.com/office/drawing/2014/main" id="{40CDD6E9-CB92-44A3-BA86-B7EBAC461CF7}"/>
              </a:ext>
            </a:extLst>
          </p:cNvPr>
          <p:cNvSpPr>
            <a:spLocks noGrp="1"/>
          </p:cNvSpPr>
          <p:nvPr>
            <p:ph type="body" sz="half" idx="2"/>
          </p:nvPr>
        </p:nvSpPr>
        <p:spPr/>
        <p:txBody>
          <a:bodyPr>
            <a:normAutofit/>
          </a:bodyPr>
          <a:lstStyle/>
          <a:p>
            <a:r>
              <a:rPr lang="en-US" sz="1800" dirty="0" err="1"/>
              <a:t>Prévalence</a:t>
            </a:r>
            <a:r>
              <a:rPr lang="en-US" sz="1800" dirty="0"/>
              <a:t> du </a:t>
            </a:r>
            <a:r>
              <a:rPr lang="en-US" sz="1800" dirty="0" err="1"/>
              <a:t>Trachome</a:t>
            </a:r>
            <a:r>
              <a:rPr lang="en-US" sz="1800" dirty="0"/>
              <a:t> au </a:t>
            </a:r>
            <a:r>
              <a:rPr lang="en-US" sz="1800" dirty="0" err="1"/>
              <a:t>niveau</a:t>
            </a:r>
            <a:r>
              <a:rPr lang="en-US" sz="1800" dirty="0"/>
              <a:t> des Zones de Santé:</a:t>
            </a:r>
          </a:p>
          <a:p>
            <a:endParaRPr lang="en-US" sz="1800" dirty="0"/>
          </a:p>
          <a:p>
            <a:r>
              <a:rPr lang="en-US" sz="1800" dirty="0"/>
              <a:t> </a:t>
            </a:r>
            <a:r>
              <a:rPr lang="en-US" sz="1800" dirty="0" err="1"/>
              <a:t>Prévalence</a:t>
            </a:r>
            <a:r>
              <a:rPr lang="en-US" sz="1800" dirty="0"/>
              <a:t> du </a:t>
            </a:r>
            <a:r>
              <a:rPr lang="en-US" sz="1800" dirty="0" err="1"/>
              <a:t>trachome</a:t>
            </a:r>
            <a:r>
              <a:rPr lang="en-US" sz="1800" dirty="0"/>
              <a:t> </a:t>
            </a:r>
            <a:r>
              <a:rPr lang="en-US" sz="1800" dirty="0" err="1"/>
              <a:t>folliculaire</a:t>
            </a:r>
            <a:r>
              <a:rPr lang="en-US" sz="1800" dirty="0"/>
              <a:t> (TF) ≥5% dans 30 Zones de santé</a:t>
            </a:r>
          </a:p>
          <a:p>
            <a:endParaRPr lang="en-US" sz="1800" dirty="0"/>
          </a:p>
          <a:p>
            <a:r>
              <a:rPr lang="en-US" sz="1800" dirty="0"/>
              <a:t>Le  Trichiasis </a:t>
            </a:r>
            <a:r>
              <a:rPr lang="en-US" sz="1800" dirty="0" err="1"/>
              <a:t>était</a:t>
            </a:r>
            <a:r>
              <a:rPr lang="en-US" sz="1800" dirty="0"/>
              <a:t> prevalent ≥0.2% I dans 37 Zones de Santé</a:t>
            </a:r>
          </a:p>
          <a:p>
            <a:endParaRPr lang="en-US" sz="1800" dirty="0"/>
          </a:p>
          <a:p>
            <a:r>
              <a:rPr lang="en-US" sz="1800" dirty="0"/>
              <a:t>Les </a:t>
            </a:r>
            <a:r>
              <a:rPr lang="en-US" sz="1800" dirty="0" err="1"/>
              <a:t>enquêtes</a:t>
            </a:r>
            <a:r>
              <a:rPr lang="en-US" sz="1800" dirty="0"/>
              <a:t> de </a:t>
            </a:r>
            <a:r>
              <a:rPr lang="en-US" sz="1800" dirty="0" err="1"/>
              <a:t>prévalence</a:t>
            </a:r>
            <a:r>
              <a:rPr lang="en-US" sz="1800" dirty="0"/>
              <a:t> se </a:t>
            </a:r>
            <a:r>
              <a:rPr lang="en-US" sz="1800" dirty="0" err="1"/>
              <a:t>poursuivent</a:t>
            </a:r>
            <a:r>
              <a:rPr lang="en-US" sz="1800" dirty="0"/>
              <a:t> dans </a:t>
            </a:r>
            <a:r>
              <a:rPr lang="en-US" sz="1800" dirty="0" err="1"/>
              <a:t>toutes</a:t>
            </a:r>
            <a:r>
              <a:rPr lang="en-US" sz="1800" dirty="0"/>
              <a:t> les provinces</a:t>
            </a:r>
            <a:endParaRPr lang="fr-FR" sz="1800" dirty="0"/>
          </a:p>
        </p:txBody>
      </p:sp>
      <p:pic>
        <p:nvPicPr>
          <p:cNvPr id="5" name="Espace réservé pour une image  4">
            <a:extLst>
              <a:ext uri="{FF2B5EF4-FFF2-40B4-BE49-F238E27FC236}">
                <a16:creationId xmlns:a16="http://schemas.microsoft.com/office/drawing/2014/main" id="{DE10E1D1-67F0-46E1-9D1F-A3E6DE020BD2}"/>
              </a:ext>
            </a:extLst>
          </p:cNvPr>
          <p:cNvPicPr>
            <a:picLocks noGrp="1" noChangeAspect="1"/>
          </p:cNvPicPr>
          <p:nvPr>
            <p:ph type="pic" idx="1"/>
          </p:nvPr>
        </p:nvPicPr>
        <p:blipFill>
          <a:blip r:embed="rId2"/>
          <a:srcRect t="766" b="766"/>
          <a:stretch>
            <a:fillRect/>
          </a:stretch>
        </p:blipFill>
        <p:spPr>
          <a:xfrm>
            <a:off x="5183188" y="987425"/>
            <a:ext cx="6172200" cy="4873625"/>
          </a:xfrm>
          <a:prstGeom prst="rect">
            <a:avLst/>
          </a:prstGeom>
        </p:spPr>
      </p:pic>
    </p:spTree>
    <p:extLst>
      <p:ext uri="{BB962C8B-B14F-4D97-AF65-F5344CB8AC3E}">
        <p14:creationId xmlns:p14="http://schemas.microsoft.com/office/powerpoint/2010/main" val="64776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B2FC88-3ACB-42CC-B96E-2FEDE9436441}"/>
              </a:ext>
            </a:extLst>
          </p:cNvPr>
          <p:cNvSpPr>
            <a:spLocks noGrp="1"/>
          </p:cNvSpPr>
          <p:nvPr>
            <p:ph type="title"/>
          </p:nvPr>
        </p:nvSpPr>
        <p:spPr/>
        <p:txBody>
          <a:bodyPr/>
          <a:lstStyle/>
          <a:p>
            <a:r>
              <a:rPr lang="fr-FR" b="1" dirty="0"/>
              <a:t>6.FACTEURS DE RISQUE</a:t>
            </a:r>
          </a:p>
        </p:txBody>
      </p:sp>
      <p:sp>
        <p:nvSpPr>
          <p:cNvPr id="3" name="Espace réservé du contenu 2">
            <a:extLst>
              <a:ext uri="{FF2B5EF4-FFF2-40B4-BE49-F238E27FC236}">
                <a16:creationId xmlns:a16="http://schemas.microsoft.com/office/drawing/2014/main" id="{D14B942D-A7E6-4EF6-BBA0-9A26A222026C}"/>
              </a:ext>
            </a:extLst>
          </p:cNvPr>
          <p:cNvSpPr>
            <a:spLocks noGrp="1"/>
          </p:cNvSpPr>
          <p:nvPr>
            <p:ph sz="half" idx="1"/>
          </p:nvPr>
        </p:nvSpPr>
        <p:spPr/>
        <p:txBody>
          <a:bodyPr>
            <a:normAutofit fontScale="77500" lnSpcReduction="20000"/>
          </a:bodyPr>
          <a:lstStyle/>
          <a:p>
            <a:r>
              <a:rPr lang="fr-FR" dirty="0"/>
              <a:t>De nombreux facteurs de risque ont été identifiés. </a:t>
            </a:r>
          </a:p>
          <a:p>
            <a:r>
              <a:rPr lang="fr-FR" dirty="0"/>
              <a:t>Tous sont liés à la fréquence des réinfections et à l’intensité de l’inflammation conjonctivale.</a:t>
            </a:r>
          </a:p>
          <a:p>
            <a:r>
              <a:rPr lang="fr-FR" dirty="0"/>
              <a:t> Le trachome est généralement plus grave dans le </a:t>
            </a:r>
            <a:r>
              <a:rPr lang="fr-FR" b="1" dirty="0"/>
              <a:t>genre féminin </a:t>
            </a:r>
            <a:r>
              <a:rPr lang="fr-FR" dirty="0"/>
              <a:t>(surtout en termes de fréquence de l’entropion trichiasis), probablement en raison d’une plus grande exposition à l’agent infectieux. </a:t>
            </a:r>
          </a:p>
          <a:p>
            <a:endParaRPr lang="fr-FR" dirty="0"/>
          </a:p>
          <a:p>
            <a:r>
              <a:rPr lang="fr-FR" dirty="0"/>
              <a:t>En effet, ce sont les femmes qui, tout au long de leur vie, sont davantage au contact des enfants </a:t>
            </a:r>
            <a:r>
              <a:rPr lang="fr-FR" dirty="0" err="1"/>
              <a:t>trachomateux</a:t>
            </a:r>
            <a:r>
              <a:rPr lang="fr-FR" dirty="0"/>
              <a:t>.</a:t>
            </a:r>
          </a:p>
          <a:p>
            <a:endParaRPr lang="fr-FR" dirty="0"/>
          </a:p>
        </p:txBody>
      </p:sp>
      <p:sp>
        <p:nvSpPr>
          <p:cNvPr id="4" name="Espace réservé du contenu 3">
            <a:extLst>
              <a:ext uri="{FF2B5EF4-FFF2-40B4-BE49-F238E27FC236}">
                <a16:creationId xmlns:a16="http://schemas.microsoft.com/office/drawing/2014/main" id="{236ACFA9-D040-4CB8-AE77-644F907CC5DA}"/>
              </a:ext>
            </a:extLst>
          </p:cNvPr>
          <p:cNvSpPr>
            <a:spLocks noGrp="1"/>
          </p:cNvSpPr>
          <p:nvPr>
            <p:ph sz="half" idx="2"/>
          </p:nvPr>
        </p:nvSpPr>
        <p:spPr/>
        <p:txBody>
          <a:bodyPr>
            <a:normAutofit fontScale="77500" lnSpcReduction="20000"/>
          </a:bodyPr>
          <a:lstStyle/>
          <a:p>
            <a:r>
              <a:rPr lang="fr-FR" dirty="0"/>
              <a:t>Les autres facteurs de risque identifiés sont de nature socio économique : </a:t>
            </a:r>
          </a:p>
          <a:p>
            <a:pPr marL="0" indent="0">
              <a:buNone/>
            </a:pPr>
            <a:r>
              <a:rPr lang="fr-FR" dirty="0"/>
              <a:t>-  défaut d’hygiène collective,</a:t>
            </a:r>
          </a:p>
          <a:p>
            <a:pPr>
              <a:buFontTx/>
              <a:buChar char="-"/>
            </a:pPr>
            <a:r>
              <a:rPr lang="fr-FR" dirty="0"/>
              <a:t>manque d’eau </a:t>
            </a:r>
          </a:p>
          <a:p>
            <a:pPr>
              <a:buFontTx/>
              <a:buChar char="-"/>
            </a:pPr>
            <a:r>
              <a:rPr lang="fr-FR" dirty="0"/>
              <a:t>promiscuité </a:t>
            </a:r>
          </a:p>
          <a:p>
            <a:pPr>
              <a:buFontTx/>
              <a:buChar char="-"/>
            </a:pPr>
            <a:r>
              <a:rPr lang="fr-FR" dirty="0"/>
              <a:t>saleté du visage. </a:t>
            </a:r>
          </a:p>
          <a:p>
            <a:pPr marL="0" indent="0">
              <a:buNone/>
            </a:pPr>
            <a:endParaRPr lang="fr-FR" dirty="0"/>
          </a:p>
          <a:p>
            <a:pPr marL="0" indent="0" algn="just">
              <a:buNone/>
            </a:pPr>
            <a:r>
              <a:rPr lang="fr-FR" dirty="0"/>
              <a:t>Ce sont donc surtout </a:t>
            </a:r>
            <a:r>
              <a:rPr lang="fr-FR" b="1" dirty="0"/>
              <a:t>l’absence d’hygiène et l’exposition répétée au</a:t>
            </a:r>
            <a:r>
              <a:rPr lang="fr-FR" b="1" i="1" dirty="0"/>
              <a:t> C. trachomatis </a:t>
            </a:r>
            <a:r>
              <a:rPr lang="fr-FR" b="1" dirty="0"/>
              <a:t>qui aggravent la maladie en favorisant les réinfections.</a:t>
            </a:r>
          </a:p>
        </p:txBody>
      </p:sp>
    </p:spTree>
    <p:extLst>
      <p:ext uri="{BB962C8B-B14F-4D97-AF65-F5344CB8AC3E}">
        <p14:creationId xmlns:p14="http://schemas.microsoft.com/office/powerpoint/2010/main" val="265332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15406-D1D2-4D0A-B019-C1E1D479CD02}"/>
              </a:ext>
            </a:extLst>
          </p:cNvPr>
          <p:cNvSpPr>
            <a:spLocks noGrp="1"/>
          </p:cNvSpPr>
          <p:nvPr>
            <p:ph type="title"/>
          </p:nvPr>
        </p:nvSpPr>
        <p:spPr/>
        <p:txBody>
          <a:bodyPr/>
          <a:lstStyle/>
          <a:p>
            <a:r>
              <a:rPr lang="fr-FR" b="1" dirty="0"/>
              <a:t>7.HISTOIRE NATURELLE</a:t>
            </a:r>
          </a:p>
        </p:txBody>
      </p:sp>
      <p:sp>
        <p:nvSpPr>
          <p:cNvPr id="3" name="Espace réservé du contenu 2">
            <a:extLst>
              <a:ext uri="{FF2B5EF4-FFF2-40B4-BE49-F238E27FC236}">
                <a16:creationId xmlns:a16="http://schemas.microsoft.com/office/drawing/2014/main" id="{84B6C255-9457-4F0E-BF68-CD1F14CE2FD1}"/>
              </a:ext>
            </a:extLst>
          </p:cNvPr>
          <p:cNvSpPr>
            <a:spLocks noGrp="1"/>
          </p:cNvSpPr>
          <p:nvPr>
            <p:ph sz="half" idx="1"/>
          </p:nvPr>
        </p:nvSpPr>
        <p:spPr/>
        <p:txBody>
          <a:bodyPr>
            <a:normAutofit fontScale="92500"/>
          </a:bodyPr>
          <a:lstStyle/>
          <a:p>
            <a:pPr marL="0" indent="0">
              <a:buNone/>
            </a:pPr>
            <a:r>
              <a:rPr lang="fr-FR" dirty="0"/>
              <a:t>Le trachome commence généralement tôt dans l’enfance.</a:t>
            </a:r>
          </a:p>
          <a:p>
            <a:pPr marL="0" indent="0">
              <a:buNone/>
            </a:pPr>
            <a:r>
              <a:rPr lang="fr-FR" dirty="0"/>
              <a:t> Il est alors caractérisé par une inflammation chronique de la conjonctive tarsale supérieure, avec envahissement de la cornée par un voile vasculaire qui descend du limbe vers le centre de la cornée (pannus). </a:t>
            </a:r>
          </a:p>
          <a:p>
            <a:pPr marL="0" indent="0">
              <a:buNone/>
            </a:pPr>
            <a:r>
              <a:rPr lang="fr-FR" dirty="0"/>
              <a:t>Ce stade inflammatoire représente la </a:t>
            </a:r>
            <a:r>
              <a:rPr lang="fr-FR" b="1" dirty="0"/>
              <a:t>phase active </a:t>
            </a:r>
            <a:r>
              <a:rPr lang="fr-FR" dirty="0"/>
              <a:t>et </a:t>
            </a:r>
            <a:r>
              <a:rPr lang="fr-FR" b="1" dirty="0"/>
              <a:t>contagieuse</a:t>
            </a:r>
            <a:r>
              <a:rPr lang="fr-FR" dirty="0"/>
              <a:t> de la maladie. </a:t>
            </a:r>
          </a:p>
          <a:p>
            <a:endParaRPr lang="fr-FR" dirty="0"/>
          </a:p>
        </p:txBody>
      </p:sp>
      <p:sp>
        <p:nvSpPr>
          <p:cNvPr id="4" name="Espace réservé du contenu 3">
            <a:extLst>
              <a:ext uri="{FF2B5EF4-FFF2-40B4-BE49-F238E27FC236}">
                <a16:creationId xmlns:a16="http://schemas.microsoft.com/office/drawing/2014/main" id="{5C3B8F4F-B812-4CF9-983B-4F340FA714AB}"/>
              </a:ext>
            </a:extLst>
          </p:cNvPr>
          <p:cNvSpPr>
            <a:spLocks noGrp="1"/>
          </p:cNvSpPr>
          <p:nvPr>
            <p:ph sz="half" idx="2"/>
          </p:nvPr>
        </p:nvSpPr>
        <p:spPr/>
        <p:txBody>
          <a:bodyPr>
            <a:normAutofit fontScale="92500"/>
          </a:bodyPr>
          <a:lstStyle/>
          <a:p>
            <a:r>
              <a:rPr lang="fr-FR" dirty="0"/>
              <a:t>.</a:t>
            </a:r>
          </a:p>
          <a:p>
            <a:endParaRPr lang="fr-FR" dirty="0"/>
          </a:p>
          <a:p>
            <a:r>
              <a:rPr lang="fr-FR" dirty="0"/>
              <a:t>.</a:t>
            </a:r>
          </a:p>
        </p:txBody>
      </p:sp>
      <p:pic>
        <p:nvPicPr>
          <p:cNvPr id="5" name="Flies%20on%20eyes%20clip%20for%20presentation.mpg">
            <a:hlinkClick r:id="" action="ppaction://media"/>
            <a:extLst>
              <a:ext uri="{FF2B5EF4-FFF2-40B4-BE49-F238E27FC236}">
                <a16:creationId xmlns:a16="http://schemas.microsoft.com/office/drawing/2014/main" id="{E9119DE9-D46B-4B87-B1E3-ED750824B854}"/>
              </a:ext>
            </a:extLst>
          </p:cNvPr>
          <p:cNvPicPr>
            <a:picLocks noRot="1" noChangeAspect="1"/>
          </p:cNvPicPr>
          <p:nvPr>
            <a:videoFile r:link="rId1"/>
            <p:custDataLst>
              <p:tags r:id="rId2"/>
            </p:custDataLst>
          </p:nvPr>
        </p:nvPicPr>
        <p:blipFill>
          <a:blip r:embed="rId4">
            <a:extLst>
              <a:ext uri="{28A0092B-C50C-407E-A947-70E740481C1C}">
                <a14:useLocalDpi xmlns:a14="http://schemas.microsoft.com/office/drawing/2010/main" val="0"/>
              </a:ext>
            </a:extLst>
          </a:blip>
          <a:srcRect l="10294" t="981"/>
          <a:stretch>
            <a:fillRect/>
          </a:stretch>
        </p:blipFill>
        <p:spPr bwMode="auto">
          <a:xfrm>
            <a:off x="6276109" y="1828800"/>
            <a:ext cx="5181600" cy="419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13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721CC-F6E8-484A-B0C7-37EE990014E0}"/>
              </a:ext>
            </a:extLst>
          </p:cNvPr>
          <p:cNvSpPr>
            <a:spLocks noGrp="1"/>
          </p:cNvSpPr>
          <p:nvPr>
            <p:ph type="title"/>
          </p:nvPr>
        </p:nvSpPr>
        <p:spPr/>
        <p:txBody>
          <a:bodyPr/>
          <a:lstStyle/>
          <a:p>
            <a:r>
              <a:rPr lang="fr-FR" b="1" dirty="0"/>
              <a:t>HISTOIRE NATURELLE(</a:t>
            </a:r>
            <a:r>
              <a:rPr lang="fr-FR" b="1" dirty="0" err="1"/>
              <a:t>ctd</a:t>
            </a:r>
            <a:r>
              <a:rPr lang="fr-FR" b="1" dirty="0"/>
              <a:t>)</a:t>
            </a:r>
          </a:p>
        </p:txBody>
      </p:sp>
      <p:sp>
        <p:nvSpPr>
          <p:cNvPr id="3" name="Espace réservé du contenu 2">
            <a:extLst>
              <a:ext uri="{FF2B5EF4-FFF2-40B4-BE49-F238E27FC236}">
                <a16:creationId xmlns:a16="http://schemas.microsoft.com/office/drawing/2014/main" id="{448D23BC-837B-4979-AED3-26D9A7D3A2AF}"/>
              </a:ext>
            </a:extLst>
          </p:cNvPr>
          <p:cNvSpPr>
            <a:spLocks noGrp="1"/>
          </p:cNvSpPr>
          <p:nvPr>
            <p:ph sz="half" idx="1"/>
          </p:nvPr>
        </p:nvSpPr>
        <p:spPr>
          <a:xfrm>
            <a:off x="838200" y="1825625"/>
            <a:ext cx="5181600" cy="4351338"/>
          </a:xfrm>
        </p:spPr>
        <p:txBody>
          <a:bodyPr>
            <a:normAutofit/>
          </a:bodyPr>
          <a:lstStyle/>
          <a:p>
            <a:pPr algn="just"/>
            <a:r>
              <a:rPr lang="fr-FR" dirty="0"/>
              <a:t>L’inflammation </a:t>
            </a:r>
            <a:r>
              <a:rPr lang="fr-FR" dirty="0" err="1"/>
              <a:t>trachomateuse</a:t>
            </a:r>
            <a:r>
              <a:rPr lang="fr-FR" dirty="0"/>
              <a:t>, en milieu endémique, persiste quelques années avant d’évoluer vers la cicatrisation qui peut se faire selon deux modalités :</a:t>
            </a:r>
          </a:p>
          <a:p>
            <a:pPr algn="just"/>
            <a:endParaRPr lang="fr-FR" dirty="0"/>
          </a:p>
          <a:p>
            <a:pPr marL="0" indent="0" algn="just">
              <a:buNone/>
            </a:pPr>
            <a:endParaRPr lang="fr-FR" dirty="0"/>
          </a:p>
        </p:txBody>
      </p:sp>
      <p:sp>
        <p:nvSpPr>
          <p:cNvPr id="4" name="Espace réservé du contenu 3">
            <a:extLst>
              <a:ext uri="{FF2B5EF4-FFF2-40B4-BE49-F238E27FC236}">
                <a16:creationId xmlns:a16="http://schemas.microsoft.com/office/drawing/2014/main" id="{E15CC76C-A074-4039-B668-4E504348EA0B}"/>
              </a:ext>
            </a:extLst>
          </p:cNvPr>
          <p:cNvSpPr>
            <a:spLocks noGrp="1"/>
          </p:cNvSpPr>
          <p:nvPr>
            <p:ph sz="half" idx="2"/>
          </p:nvPr>
        </p:nvSpPr>
        <p:spPr/>
        <p:txBody>
          <a:bodyPr>
            <a:normAutofit/>
          </a:bodyPr>
          <a:lstStyle/>
          <a:p>
            <a:pPr>
              <a:buFont typeface="Wingdings" panose="05000000000000000000" pitchFamily="2" charset="2"/>
              <a:buChar char="Ø"/>
            </a:pPr>
            <a:r>
              <a:rPr lang="fr-FR" dirty="0"/>
              <a:t>soit l’inflammation est restée </a:t>
            </a:r>
            <a:r>
              <a:rPr lang="fr-FR" b="1" dirty="0"/>
              <a:t>modérée</a:t>
            </a:r>
            <a:r>
              <a:rPr lang="fr-FR" dirty="0"/>
              <a:t> et l’évolution se fait vers </a:t>
            </a:r>
            <a:r>
              <a:rPr lang="fr-FR" b="1" dirty="0"/>
              <a:t>la guérison spontanée</a:t>
            </a:r>
            <a:r>
              <a:rPr lang="fr-FR" dirty="0"/>
              <a:t>, au prix de quelques cicatrices conjonctivales : c’est le trachome cicatriciel bénin</a:t>
            </a:r>
          </a:p>
          <a:p>
            <a:pPr>
              <a:buFont typeface="Wingdings" panose="05000000000000000000" pitchFamily="2" charset="2"/>
              <a:buChar char="Ø"/>
            </a:pPr>
            <a:r>
              <a:rPr lang="fr-FR" dirty="0"/>
              <a:t>soit l’inflammation conjonctivale a été</a:t>
            </a:r>
            <a:r>
              <a:rPr lang="fr-FR" b="1" dirty="0"/>
              <a:t> intense </a:t>
            </a:r>
            <a:r>
              <a:rPr lang="fr-FR" dirty="0"/>
              <a:t>et prolongée du fait de nombreuses réinfections</a:t>
            </a:r>
          </a:p>
        </p:txBody>
      </p:sp>
    </p:spTree>
    <p:extLst>
      <p:ext uri="{BB962C8B-B14F-4D97-AF65-F5344CB8AC3E}">
        <p14:creationId xmlns:p14="http://schemas.microsoft.com/office/powerpoint/2010/main" val="391872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0763F-616A-45BE-8597-5049FA43403A}"/>
              </a:ext>
            </a:extLst>
          </p:cNvPr>
          <p:cNvSpPr>
            <a:spLocks noGrp="1"/>
          </p:cNvSpPr>
          <p:nvPr>
            <p:ph type="title"/>
          </p:nvPr>
        </p:nvSpPr>
        <p:spPr/>
        <p:txBody>
          <a:bodyPr/>
          <a:lstStyle/>
          <a:p>
            <a:r>
              <a:rPr lang="fr-FR" b="1" dirty="0"/>
              <a:t>HISTOIRE NATURELLE(</a:t>
            </a:r>
            <a:r>
              <a:rPr lang="fr-FR" b="1" dirty="0" err="1"/>
              <a:t>ctd</a:t>
            </a:r>
            <a:r>
              <a:rPr lang="fr-FR" b="1" dirty="0"/>
              <a:t>)</a:t>
            </a:r>
          </a:p>
        </p:txBody>
      </p:sp>
      <p:sp>
        <p:nvSpPr>
          <p:cNvPr id="3" name="Espace réservé du contenu 2">
            <a:extLst>
              <a:ext uri="{FF2B5EF4-FFF2-40B4-BE49-F238E27FC236}">
                <a16:creationId xmlns:a16="http://schemas.microsoft.com/office/drawing/2014/main" id="{828DE157-B858-4BEB-A587-D193A57BC61C}"/>
              </a:ext>
            </a:extLst>
          </p:cNvPr>
          <p:cNvSpPr>
            <a:spLocks noGrp="1"/>
          </p:cNvSpPr>
          <p:nvPr>
            <p:ph sz="half" idx="1"/>
          </p:nvPr>
        </p:nvSpPr>
        <p:spPr/>
        <p:txBody>
          <a:bodyPr/>
          <a:lstStyle/>
          <a:p>
            <a:r>
              <a:rPr lang="fr-FR" dirty="0"/>
              <a:t>La cicatrisation peut alors dépasser son but et entraîner une fibrose rétractile de la paupière supérieure. </a:t>
            </a:r>
          </a:p>
          <a:p>
            <a:r>
              <a:rPr lang="fr-FR" dirty="0"/>
              <a:t>Il s’agit alors d’un trachome cicatriciel grave, susceptible d’aboutir à un </a:t>
            </a:r>
            <a:r>
              <a:rPr lang="fr-FR" b="1" dirty="0"/>
              <a:t>entropion trichiasis</a:t>
            </a:r>
            <a:r>
              <a:rPr lang="fr-FR" dirty="0"/>
              <a:t>. </a:t>
            </a:r>
          </a:p>
          <a:p>
            <a:endParaRPr lang="fr-FR" dirty="0"/>
          </a:p>
        </p:txBody>
      </p:sp>
      <p:sp>
        <p:nvSpPr>
          <p:cNvPr id="4" name="Espace réservé du contenu 3">
            <a:extLst>
              <a:ext uri="{FF2B5EF4-FFF2-40B4-BE49-F238E27FC236}">
                <a16:creationId xmlns:a16="http://schemas.microsoft.com/office/drawing/2014/main" id="{250CEC27-B810-4A01-8D3E-B2B17899262A}"/>
              </a:ext>
            </a:extLst>
          </p:cNvPr>
          <p:cNvSpPr>
            <a:spLocks noGrp="1"/>
          </p:cNvSpPr>
          <p:nvPr>
            <p:ph sz="half" idx="2"/>
          </p:nvPr>
        </p:nvSpPr>
        <p:spPr/>
        <p:txBody>
          <a:bodyPr/>
          <a:lstStyle/>
          <a:p>
            <a:r>
              <a:rPr lang="fr-FR" dirty="0"/>
              <a:t>Le frottement des cils à chaque clignement et surtout un syndrome sec aboutissent à une </a:t>
            </a:r>
            <a:r>
              <a:rPr lang="fr-FR" b="1" dirty="0"/>
              <a:t>érosion cornéenne</a:t>
            </a:r>
            <a:r>
              <a:rPr lang="fr-FR" dirty="0"/>
              <a:t>, souvent surinfectée, qui évolue vers une </a:t>
            </a:r>
            <a:r>
              <a:rPr lang="fr-FR" sz="4400" b="1" dirty="0"/>
              <a:t>cécité complète et irréversible</a:t>
            </a:r>
          </a:p>
          <a:p>
            <a:endParaRPr lang="fr-FR" dirty="0"/>
          </a:p>
        </p:txBody>
      </p:sp>
    </p:spTree>
    <p:extLst>
      <p:ext uri="{BB962C8B-B14F-4D97-AF65-F5344CB8AC3E}">
        <p14:creationId xmlns:p14="http://schemas.microsoft.com/office/powerpoint/2010/main" val="118887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80836-9562-4DF0-8398-736895312C6C}"/>
              </a:ext>
            </a:extLst>
          </p:cNvPr>
          <p:cNvSpPr>
            <a:spLocks noGrp="1"/>
          </p:cNvSpPr>
          <p:nvPr>
            <p:ph type="title"/>
          </p:nvPr>
        </p:nvSpPr>
        <p:spPr/>
        <p:txBody>
          <a:bodyPr/>
          <a:lstStyle/>
          <a:p>
            <a:r>
              <a:rPr lang="fr-FR" b="1" dirty="0"/>
              <a:t>8.CLINIQUE</a:t>
            </a:r>
          </a:p>
        </p:txBody>
      </p:sp>
      <p:sp>
        <p:nvSpPr>
          <p:cNvPr id="3" name="Espace réservé du contenu 2">
            <a:extLst>
              <a:ext uri="{FF2B5EF4-FFF2-40B4-BE49-F238E27FC236}">
                <a16:creationId xmlns:a16="http://schemas.microsoft.com/office/drawing/2014/main" id="{FE073C3E-DEE5-42F8-B8DC-C9EC0E6024EB}"/>
              </a:ext>
            </a:extLst>
          </p:cNvPr>
          <p:cNvSpPr>
            <a:spLocks noGrp="1"/>
          </p:cNvSpPr>
          <p:nvPr>
            <p:ph idx="1"/>
          </p:nvPr>
        </p:nvSpPr>
        <p:spPr>
          <a:xfrm>
            <a:off x="838200" y="1454726"/>
            <a:ext cx="10515600" cy="5403273"/>
          </a:xfrm>
        </p:spPr>
        <p:txBody>
          <a:bodyPr>
            <a:normAutofit fontScale="92500"/>
          </a:bodyPr>
          <a:lstStyle/>
          <a:p>
            <a:r>
              <a:rPr lang="fr-FR" dirty="0"/>
              <a:t>Au cours de la phase inflammatoire, les signes fonctionnels sont discrets : gêne oculaire, picotements, sensation de sable dans les yeux. </a:t>
            </a:r>
          </a:p>
          <a:p>
            <a:r>
              <a:rPr lang="fr-FR" dirty="0"/>
              <a:t>Lors de la phase cicatricielle: les signes  de la sécheresse oculaire. </a:t>
            </a:r>
          </a:p>
          <a:p>
            <a:r>
              <a:rPr lang="fr-FR" dirty="0"/>
              <a:t>Dans les cas sévères, et notamment lorsqu’il existe un entropion trichiasis associé:  </a:t>
            </a:r>
          </a:p>
          <a:p>
            <a:pPr marL="0" indent="0">
              <a:buNone/>
            </a:pPr>
            <a:r>
              <a:rPr lang="fr-FR" dirty="0"/>
              <a:t>                    -Un larmoiement . </a:t>
            </a:r>
          </a:p>
          <a:p>
            <a:pPr marL="0" indent="0">
              <a:buNone/>
            </a:pPr>
            <a:r>
              <a:rPr lang="fr-FR" dirty="0"/>
              <a:t>                    -Une photophobie due aux érosions cornéennes.</a:t>
            </a:r>
          </a:p>
          <a:p>
            <a:pPr marL="0" indent="0">
              <a:buNone/>
            </a:pPr>
            <a:r>
              <a:rPr lang="fr-FR" dirty="0"/>
              <a:t>                    -La baisse d’acuité visuelle est tardive, contemporaine de </a:t>
            </a:r>
          </a:p>
          <a:p>
            <a:pPr marL="0" indent="0">
              <a:buNone/>
            </a:pPr>
            <a:r>
              <a:rPr lang="fr-FR" dirty="0"/>
              <a:t>                     l’opacification du centre de la cornée.</a:t>
            </a:r>
          </a:p>
          <a:p>
            <a:pPr marL="0" indent="0">
              <a:buNone/>
            </a:pPr>
            <a:r>
              <a:rPr lang="fr-FR" dirty="0"/>
              <a:t> La gêne visuelle est, en revanche, bien plus précoce et entraîne une dégradation significative de la qualité de vie des patients présentant un entropion trichiasis, même mineur. </a:t>
            </a:r>
          </a:p>
        </p:txBody>
      </p:sp>
    </p:spTree>
    <p:extLst>
      <p:ext uri="{BB962C8B-B14F-4D97-AF65-F5344CB8AC3E}">
        <p14:creationId xmlns:p14="http://schemas.microsoft.com/office/powerpoint/2010/main" val="407659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3CA21-14AB-4ED2-873E-B28320D713B5}"/>
              </a:ext>
            </a:extLst>
          </p:cNvPr>
          <p:cNvSpPr>
            <a:spLocks noGrp="1"/>
          </p:cNvSpPr>
          <p:nvPr>
            <p:ph type="title"/>
          </p:nvPr>
        </p:nvSpPr>
        <p:spPr/>
        <p:txBody>
          <a:bodyPr/>
          <a:lstStyle/>
          <a:p>
            <a:r>
              <a:rPr lang="fr-FR" b="1" dirty="0"/>
              <a:t>Classification clinique</a:t>
            </a:r>
          </a:p>
        </p:txBody>
      </p:sp>
      <p:sp>
        <p:nvSpPr>
          <p:cNvPr id="3" name="Espace réservé du contenu 2">
            <a:extLst>
              <a:ext uri="{FF2B5EF4-FFF2-40B4-BE49-F238E27FC236}">
                <a16:creationId xmlns:a16="http://schemas.microsoft.com/office/drawing/2014/main" id="{E539ABA4-CD48-4777-91E5-104294A4F205}"/>
              </a:ext>
            </a:extLst>
          </p:cNvPr>
          <p:cNvSpPr>
            <a:spLocks noGrp="1"/>
          </p:cNvSpPr>
          <p:nvPr>
            <p:ph idx="1"/>
          </p:nvPr>
        </p:nvSpPr>
        <p:spPr/>
        <p:txBody>
          <a:bodyPr>
            <a:normAutofit/>
          </a:bodyPr>
          <a:lstStyle/>
          <a:p>
            <a:pPr algn="just"/>
            <a:r>
              <a:rPr lang="fr-FR" dirty="0"/>
              <a:t>Plusieurs systèmes de classification ont été proposés. À l’heure actuelle, c’est la « codification simplifiée », recommandée par l’OMS, qui est la plus utilisée en raison de sa simplicité et de sa reproductibilité. </a:t>
            </a:r>
          </a:p>
          <a:p>
            <a:pPr marL="0" indent="0" algn="just">
              <a:buNone/>
            </a:pPr>
            <a:endParaRPr lang="fr-FR" dirty="0"/>
          </a:p>
          <a:p>
            <a:r>
              <a:rPr lang="fr-FR" dirty="0"/>
              <a:t>Des cartes de codage sont disponibles en dix langues et peuvent être librement chargées depuis le site de l’OMS (</a:t>
            </a:r>
            <a:r>
              <a:rPr lang="fr-FR" dirty="0">
                <a:hlinkClick r:id="rId2"/>
              </a:rPr>
              <a:t>http://www.who.int/blindness/causes/trachome document/</a:t>
            </a:r>
            <a:r>
              <a:rPr lang="fr-FR" dirty="0" err="1">
                <a:hlinkClick r:id="rId2"/>
              </a:rPr>
              <a:t>fr</a:t>
            </a:r>
            <a:r>
              <a:rPr lang="fr-FR" dirty="0">
                <a:hlinkClick r:id="rId2"/>
              </a:rPr>
              <a:t>/</a:t>
            </a:r>
            <a:r>
              <a:rPr lang="fr-FR" dirty="0"/>
              <a:t>).</a:t>
            </a:r>
          </a:p>
          <a:p>
            <a:r>
              <a:rPr lang="fr-FR" dirty="0"/>
              <a:t> Cette méthode de codage consiste simplement à noter la présence ou l’absence de cinq signes, indépendamment les uns des autres :</a:t>
            </a:r>
          </a:p>
        </p:txBody>
      </p:sp>
    </p:spTree>
    <p:extLst>
      <p:ext uri="{BB962C8B-B14F-4D97-AF65-F5344CB8AC3E}">
        <p14:creationId xmlns:p14="http://schemas.microsoft.com/office/powerpoint/2010/main" val="302669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5F34-EBD2-424C-81E5-B3EE79DCFD2B}"/>
              </a:ext>
            </a:extLst>
          </p:cNvPr>
          <p:cNvSpPr>
            <a:spLocks noGrp="1"/>
          </p:cNvSpPr>
          <p:nvPr>
            <p:ph type="title"/>
          </p:nvPr>
        </p:nvSpPr>
        <p:spPr>
          <a:xfrm>
            <a:off x="839788" y="955178"/>
            <a:ext cx="3932237" cy="1102221"/>
          </a:xfrm>
        </p:spPr>
        <p:txBody>
          <a:bodyPr>
            <a:normAutofit fontScale="90000"/>
          </a:bodyPr>
          <a:lstStyle/>
          <a:p>
            <a:pPr marL="0" indent="0"/>
            <a:r>
              <a:rPr lang="fr-FR" sz="2000" u="sng" dirty="0"/>
              <a:t>Cinq stades </a:t>
            </a:r>
            <a:r>
              <a:rPr lang="fr-FR" sz="2000" dirty="0"/>
              <a:t>sont décrits dans le système de notation de l'OMS</a:t>
            </a:r>
            <a:r>
              <a:rPr lang="fr-FR" dirty="0"/>
              <a:t>.</a:t>
            </a:r>
            <a:br>
              <a:rPr lang="fr-FR" dirty="0"/>
            </a:br>
            <a:endParaRPr lang="fr-FR" dirty="0"/>
          </a:p>
        </p:txBody>
      </p:sp>
      <p:sp>
        <p:nvSpPr>
          <p:cNvPr id="4" name="Espace réservé du texte 3">
            <a:extLst>
              <a:ext uri="{FF2B5EF4-FFF2-40B4-BE49-F238E27FC236}">
                <a16:creationId xmlns:a16="http://schemas.microsoft.com/office/drawing/2014/main" id="{EE1DFB81-98D4-459D-80F5-4FEF8C17A4E3}"/>
              </a:ext>
            </a:extLst>
          </p:cNvPr>
          <p:cNvSpPr>
            <a:spLocks noGrp="1"/>
          </p:cNvSpPr>
          <p:nvPr>
            <p:ph type="body" sz="half" idx="2"/>
          </p:nvPr>
        </p:nvSpPr>
        <p:spPr/>
        <p:txBody>
          <a:bodyPr>
            <a:normAutofit fontScale="92500" lnSpcReduction="10000"/>
          </a:bodyPr>
          <a:lstStyle/>
          <a:p>
            <a:endParaRPr lang="fr-FR" b="1" dirty="0"/>
          </a:p>
          <a:p>
            <a:r>
              <a:rPr lang="fr-FR" sz="3200" b="1" dirty="0">
                <a:latin typeface="+mj-lt"/>
              </a:rPr>
              <a:t>Ier stade</a:t>
            </a:r>
          </a:p>
          <a:p>
            <a:r>
              <a:rPr lang="fr-FR" sz="2600" b="1" dirty="0"/>
              <a:t>Inflammation </a:t>
            </a:r>
            <a:r>
              <a:rPr lang="fr-FR" sz="2600" b="1" dirty="0" err="1"/>
              <a:t>trachomateuse</a:t>
            </a:r>
            <a:r>
              <a:rPr lang="fr-FR" sz="2600" dirty="0"/>
              <a:t>, </a:t>
            </a:r>
            <a:r>
              <a:rPr lang="fr-FR" sz="2000" dirty="0"/>
              <a:t>folliculaire (TF): caractérisée par 5 </a:t>
            </a:r>
            <a:r>
              <a:rPr lang="fr-FR" sz="2000" u="sng" dirty="0"/>
              <a:t>follicules</a:t>
            </a:r>
            <a:r>
              <a:rPr lang="fr-FR" sz="2000" dirty="0"/>
              <a:t> ou plus de la conjonctive tarsienne supérieure</a:t>
            </a:r>
          </a:p>
          <a:p>
            <a:endParaRPr lang="fr-FR" sz="2000" dirty="0"/>
          </a:p>
          <a:p>
            <a:r>
              <a:rPr lang="fr" sz="2000" i="1" dirty="0">
                <a:cs typeface="Arial" charset="0"/>
              </a:rPr>
              <a:t>Les follicules sont des protubérances arrondies plus pâles que le reste de la conjonctive et sont d’aspect blanc-gris ou translucide</a:t>
            </a:r>
            <a:br>
              <a:rPr lang="fr-FR" sz="2000" dirty="0"/>
            </a:br>
            <a:endParaRPr lang="fr-FR" sz="2000" dirty="0"/>
          </a:p>
        </p:txBody>
      </p:sp>
      <p:pic>
        <p:nvPicPr>
          <p:cNvPr id="5" name="Picture 4" descr="tf2.jpg">
            <a:extLst>
              <a:ext uri="{FF2B5EF4-FFF2-40B4-BE49-F238E27FC236}">
                <a16:creationId xmlns:a16="http://schemas.microsoft.com/office/drawing/2014/main" id="{BB452493-C0E4-4DC8-B056-1B826AAF1E6E}"/>
              </a:ext>
            </a:extLst>
          </p:cNvPr>
          <p:cNvPicPr>
            <a:picLocks noGrp="1" noChangeAspect="1"/>
          </p:cNvPicPr>
          <p:nvPr>
            <p:ph type="pic" idx="1"/>
            <p:custDataLst>
              <p:tags r:id="rId1"/>
            </p:custDataLst>
          </p:nvPr>
        </p:nvPicPr>
        <p:blipFill>
          <a:blip r:embed="rId3">
            <a:extLst>
              <a:ext uri="{28A0092B-C50C-407E-A947-70E740481C1C}">
                <a14:useLocalDpi xmlns:a14="http://schemas.microsoft.com/office/drawing/2010/main" val="0"/>
              </a:ext>
            </a:extLst>
          </a:blip>
          <a:srcRect l="7944" r="7944"/>
          <a:stretch>
            <a:fillRect/>
          </a:stretch>
        </p:blipFill>
        <p:spPr bwMode="auto">
          <a:xfrm>
            <a:off x="5183188" y="987425"/>
            <a:ext cx="61722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A5E015F9-C505-407B-9636-1A91B6B00B1E}"/>
              </a:ext>
            </a:extLst>
          </p:cNvPr>
          <p:cNvSpPr txBox="1"/>
          <p:nvPr/>
        </p:nvSpPr>
        <p:spPr>
          <a:xfrm>
            <a:off x="2814638" y="185738"/>
            <a:ext cx="4071937" cy="769441"/>
          </a:xfrm>
          <a:prstGeom prst="rect">
            <a:avLst/>
          </a:prstGeom>
          <a:noFill/>
        </p:spPr>
        <p:txBody>
          <a:bodyPr wrap="square" rtlCol="0">
            <a:spAutoFit/>
          </a:bodyPr>
          <a:lstStyle/>
          <a:p>
            <a:r>
              <a:rPr lang="fr-FR" sz="4400" dirty="0"/>
              <a:t>          7</a:t>
            </a:r>
          </a:p>
        </p:txBody>
      </p:sp>
    </p:spTree>
    <p:extLst>
      <p:ext uri="{BB962C8B-B14F-4D97-AF65-F5344CB8AC3E}">
        <p14:creationId xmlns:p14="http://schemas.microsoft.com/office/powerpoint/2010/main" val="42369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15847-021C-4FB3-B6C5-EC20F28BFDF1}"/>
              </a:ext>
            </a:extLst>
          </p:cNvPr>
          <p:cNvSpPr>
            <a:spLocks noGrp="1"/>
          </p:cNvSpPr>
          <p:nvPr>
            <p:ph type="title"/>
          </p:nvPr>
        </p:nvSpPr>
        <p:spPr/>
        <p:txBody>
          <a:bodyPr>
            <a:noAutofit/>
          </a:bodyPr>
          <a:lstStyle/>
          <a:p>
            <a:r>
              <a:rPr lang="fr-FR" b="1" dirty="0"/>
              <a:t>2</a:t>
            </a:r>
            <a:r>
              <a:rPr lang="fr-FR" b="1" baseline="30000" dirty="0"/>
              <a:t>ème</a:t>
            </a:r>
            <a:r>
              <a:rPr lang="fr-FR" b="1" dirty="0"/>
              <a:t>  Stade</a:t>
            </a:r>
            <a:br>
              <a:rPr lang="fr-FR" sz="2000" dirty="0"/>
            </a:br>
            <a:endParaRPr lang="fr-FR" sz="2000" dirty="0"/>
          </a:p>
        </p:txBody>
      </p:sp>
      <p:sp>
        <p:nvSpPr>
          <p:cNvPr id="3" name="Espace réservé pour une image  2">
            <a:extLst>
              <a:ext uri="{FF2B5EF4-FFF2-40B4-BE49-F238E27FC236}">
                <a16:creationId xmlns:a16="http://schemas.microsoft.com/office/drawing/2014/main" id="{33EAF2F4-5554-4638-AC7F-603997518658}"/>
              </a:ext>
            </a:extLst>
          </p:cNvPr>
          <p:cNvSpPr>
            <a:spLocks noGrp="1"/>
          </p:cNvSpPr>
          <p:nvPr>
            <p:ph type="pic" idx="1"/>
          </p:nvPr>
        </p:nvSpPr>
        <p:spPr/>
      </p:sp>
      <p:sp>
        <p:nvSpPr>
          <p:cNvPr id="4" name="Espace réservé du texte 3">
            <a:extLst>
              <a:ext uri="{FF2B5EF4-FFF2-40B4-BE49-F238E27FC236}">
                <a16:creationId xmlns:a16="http://schemas.microsoft.com/office/drawing/2014/main" id="{954CCF8C-0AE5-4A6C-B955-3DBD9E248BCA}"/>
              </a:ext>
            </a:extLst>
          </p:cNvPr>
          <p:cNvSpPr>
            <a:spLocks noGrp="1"/>
          </p:cNvSpPr>
          <p:nvPr>
            <p:ph type="body" sz="half" idx="2"/>
          </p:nvPr>
        </p:nvSpPr>
        <p:spPr/>
        <p:txBody>
          <a:bodyPr>
            <a:normAutofit fontScale="62500" lnSpcReduction="20000"/>
          </a:bodyPr>
          <a:lstStyle/>
          <a:p>
            <a:r>
              <a:rPr lang="fr-FR" sz="5100" b="1" dirty="0"/>
              <a:t>Inflammation </a:t>
            </a:r>
            <a:r>
              <a:rPr lang="fr-FR" sz="5100" b="1" dirty="0" err="1"/>
              <a:t>trachomateuse</a:t>
            </a:r>
            <a:r>
              <a:rPr lang="fr-FR" sz="5100" b="1" dirty="0"/>
              <a:t> intense (TI):</a:t>
            </a:r>
          </a:p>
          <a:p>
            <a:endParaRPr lang="fr-FR" dirty="0"/>
          </a:p>
          <a:p>
            <a:pPr algn="just"/>
            <a:r>
              <a:rPr lang="fr-FR" sz="2600" dirty="0"/>
              <a:t>Caractérisée par un épaississement inflammatoire prononcé de la conjonctive tarsienne qui  cache plus de la moitié des vaisseaux tarsaux profonds normaux</a:t>
            </a:r>
          </a:p>
          <a:p>
            <a:endParaRPr lang="fr-FR" sz="2600" dirty="0"/>
          </a:p>
          <a:p>
            <a:pPr algn="just"/>
            <a:r>
              <a:rPr lang="fr" sz="2600" i="1" dirty="0">
                <a:cs typeface="Arial" panose="020B0604020202020204" pitchFamily="34" charset="0"/>
              </a:rPr>
              <a:t>La conjonctive tarsienne semble rouge, rugueuse et épaissie. On observe généralement de nombreux follicules, qui peuvent être partiellement ou complètement recouverts par la conjonctive épaissie</a:t>
            </a:r>
            <a:endParaRPr lang="fr-FR" sz="2600" dirty="0"/>
          </a:p>
          <a:p>
            <a:endParaRPr lang="fr-FR" dirty="0"/>
          </a:p>
        </p:txBody>
      </p:sp>
      <p:pic>
        <p:nvPicPr>
          <p:cNvPr id="5" name="Picture 4" descr="TF-TI with papillae">
            <a:extLst>
              <a:ext uri="{FF2B5EF4-FFF2-40B4-BE49-F238E27FC236}">
                <a16:creationId xmlns:a16="http://schemas.microsoft.com/office/drawing/2014/main" id="{812C938C-11E3-461D-BE93-F2ECC73F3353}"/>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a:xfrm>
            <a:off x="5180012" y="996951"/>
            <a:ext cx="6172200" cy="4864100"/>
          </a:xfrm>
          <a:prstGeom prst="rect">
            <a:avLst/>
          </a:prstGeom>
        </p:spPr>
      </p:pic>
    </p:spTree>
    <p:extLst>
      <p:ext uri="{BB962C8B-B14F-4D97-AF65-F5344CB8AC3E}">
        <p14:creationId xmlns:p14="http://schemas.microsoft.com/office/powerpoint/2010/main" val="15070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E90AE-36A7-45E8-8F6B-4C089DB052B8}"/>
              </a:ext>
            </a:extLst>
          </p:cNvPr>
          <p:cNvSpPr>
            <a:spLocks noGrp="1"/>
          </p:cNvSpPr>
          <p:nvPr>
            <p:ph type="title"/>
          </p:nvPr>
        </p:nvSpPr>
        <p:spPr/>
        <p:txBody>
          <a:bodyPr/>
          <a:lstStyle/>
          <a:p>
            <a:r>
              <a:rPr lang="fr-FR" dirty="0"/>
              <a:t>                     PLAN DE LA LESSON</a:t>
            </a:r>
            <a:endParaRPr lang="en-US" dirty="0"/>
          </a:p>
        </p:txBody>
      </p:sp>
      <p:sp>
        <p:nvSpPr>
          <p:cNvPr id="3" name="Espace réservé du contenu 2">
            <a:extLst>
              <a:ext uri="{FF2B5EF4-FFF2-40B4-BE49-F238E27FC236}">
                <a16:creationId xmlns:a16="http://schemas.microsoft.com/office/drawing/2014/main" id="{73BC8218-2DCD-49CE-A741-0CB0FD219566}"/>
              </a:ext>
            </a:extLst>
          </p:cNvPr>
          <p:cNvSpPr>
            <a:spLocks noGrp="1"/>
          </p:cNvSpPr>
          <p:nvPr>
            <p:ph sz="half" idx="1"/>
          </p:nvPr>
        </p:nvSpPr>
        <p:spPr/>
        <p:txBody>
          <a:bodyPr>
            <a:normAutofit fontScale="85000" lnSpcReduction="20000"/>
          </a:bodyPr>
          <a:lstStyle/>
          <a:p>
            <a:pPr marL="342900" indent="-342900">
              <a:lnSpc>
                <a:spcPct val="150000"/>
              </a:lnSpc>
              <a:buFont typeface="Wingdings" pitchFamily="2" charset="2"/>
              <a:buChar char="§"/>
            </a:pPr>
            <a:r>
              <a:rPr lang="fr-FR" dirty="0"/>
              <a:t>Objectifs</a:t>
            </a:r>
          </a:p>
          <a:p>
            <a:pPr marL="342900" indent="-342900">
              <a:lnSpc>
                <a:spcPct val="150000"/>
              </a:lnSpc>
              <a:buFont typeface="Wingdings" pitchFamily="2" charset="2"/>
              <a:buChar char="§"/>
            </a:pPr>
            <a:r>
              <a:rPr lang="fr-FR" dirty="0"/>
              <a:t>Approche pédagogique</a:t>
            </a:r>
          </a:p>
          <a:p>
            <a:pPr marL="342900" indent="-342900">
              <a:lnSpc>
                <a:spcPct val="150000"/>
              </a:lnSpc>
              <a:buFont typeface="Wingdings" pitchFamily="2" charset="2"/>
              <a:buChar char="§"/>
            </a:pPr>
            <a:r>
              <a:rPr lang="fr-FR" dirty="0"/>
              <a:t>Définition</a:t>
            </a:r>
          </a:p>
          <a:p>
            <a:pPr marL="342900" indent="-342900">
              <a:lnSpc>
                <a:spcPct val="150000"/>
              </a:lnSpc>
              <a:buFont typeface="Wingdings" pitchFamily="2" charset="2"/>
              <a:buChar char="§"/>
            </a:pPr>
            <a:r>
              <a:rPr lang="fr-FR" dirty="0"/>
              <a:t>Historique</a:t>
            </a:r>
          </a:p>
          <a:p>
            <a:pPr marL="342900" indent="-342900">
              <a:lnSpc>
                <a:spcPct val="150000"/>
              </a:lnSpc>
              <a:buFont typeface="Wingdings" pitchFamily="2" charset="2"/>
              <a:buChar char="§"/>
            </a:pPr>
            <a:r>
              <a:rPr lang="fr-FR" dirty="0"/>
              <a:t>Epidémiologie</a:t>
            </a:r>
          </a:p>
          <a:p>
            <a:pPr marL="342900" indent="-342900">
              <a:lnSpc>
                <a:spcPct val="150000"/>
              </a:lnSpc>
              <a:buFont typeface="Wingdings" pitchFamily="2" charset="2"/>
              <a:buChar char="§"/>
            </a:pPr>
            <a:r>
              <a:rPr lang="fr-FR" dirty="0"/>
              <a:t>Facteurs de risque </a:t>
            </a:r>
          </a:p>
          <a:p>
            <a:pPr marL="342900" indent="-342900">
              <a:lnSpc>
                <a:spcPct val="150000"/>
              </a:lnSpc>
              <a:buFont typeface="Wingdings" pitchFamily="2" charset="2"/>
              <a:buChar char="§"/>
            </a:pPr>
            <a:r>
              <a:rPr lang="fr-FR" dirty="0"/>
              <a:t>Histoire naturelle</a:t>
            </a:r>
          </a:p>
          <a:p>
            <a:endParaRPr lang="fr-FR" dirty="0"/>
          </a:p>
        </p:txBody>
      </p:sp>
      <p:sp>
        <p:nvSpPr>
          <p:cNvPr id="4" name="Espace réservé du contenu 3">
            <a:extLst>
              <a:ext uri="{FF2B5EF4-FFF2-40B4-BE49-F238E27FC236}">
                <a16:creationId xmlns:a16="http://schemas.microsoft.com/office/drawing/2014/main" id="{1FAFF2EF-A832-4873-91F7-7880266B0EFA}"/>
              </a:ext>
            </a:extLst>
          </p:cNvPr>
          <p:cNvSpPr>
            <a:spLocks noGrp="1"/>
          </p:cNvSpPr>
          <p:nvPr>
            <p:ph sz="half" idx="2"/>
          </p:nvPr>
        </p:nvSpPr>
        <p:spPr/>
        <p:txBody>
          <a:bodyPr>
            <a:normAutofit fontScale="85000" lnSpcReduction="20000"/>
          </a:bodyPr>
          <a:lstStyle/>
          <a:p>
            <a:pPr>
              <a:lnSpc>
                <a:spcPct val="150000"/>
              </a:lnSpc>
              <a:buFont typeface="Wingdings" pitchFamily="2" charset="2"/>
              <a:buChar char="§"/>
            </a:pPr>
            <a:r>
              <a:rPr lang="fr-FR" dirty="0"/>
              <a:t>Expression clinique</a:t>
            </a:r>
          </a:p>
          <a:p>
            <a:pPr>
              <a:lnSpc>
                <a:spcPct val="150000"/>
              </a:lnSpc>
              <a:buFont typeface="Wingdings" pitchFamily="2" charset="2"/>
              <a:buChar char="§"/>
            </a:pPr>
            <a:r>
              <a:rPr lang="fr-FR" dirty="0"/>
              <a:t>Diagnostic </a:t>
            </a:r>
          </a:p>
          <a:p>
            <a:pPr>
              <a:lnSpc>
                <a:spcPct val="150000"/>
              </a:lnSpc>
              <a:buFont typeface="Wingdings" pitchFamily="2" charset="2"/>
              <a:buChar char="§"/>
            </a:pPr>
            <a:r>
              <a:rPr lang="fr-FR" dirty="0"/>
              <a:t>Prise en charge et Elimination  </a:t>
            </a:r>
          </a:p>
          <a:p>
            <a:pPr>
              <a:lnSpc>
                <a:spcPct val="150000"/>
              </a:lnSpc>
              <a:buFont typeface="Wingdings" pitchFamily="2" charset="2"/>
              <a:buChar char="§"/>
            </a:pPr>
            <a:r>
              <a:rPr lang="fr-FR" dirty="0"/>
              <a:t>Conclusion</a:t>
            </a:r>
          </a:p>
          <a:p>
            <a:pPr>
              <a:lnSpc>
                <a:spcPct val="150000"/>
              </a:lnSpc>
              <a:buFont typeface="Wingdings" pitchFamily="2" charset="2"/>
              <a:buChar char="§"/>
            </a:pPr>
            <a:r>
              <a:rPr lang="fr-FR" dirty="0"/>
              <a:t>Références </a:t>
            </a:r>
          </a:p>
          <a:p>
            <a:endParaRPr lang="en-US" dirty="0"/>
          </a:p>
        </p:txBody>
      </p:sp>
    </p:spTree>
    <p:extLst>
      <p:ext uri="{BB962C8B-B14F-4D97-AF65-F5344CB8AC3E}">
        <p14:creationId xmlns:p14="http://schemas.microsoft.com/office/powerpoint/2010/main" val="418057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28B50-31CF-4754-A5AD-F2160CE5E94C}"/>
              </a:ext>
            </a:extLst>
          </p:cNvPr>
          <p:cNvSpPr>
            <a:spLocks noGrp="1"/>
          </p:cNvSpPr>
          <p:nvPr>
            <p:ph type="title"/>
          </p:nvPr>
        </p:nvSpPr>
        <p:spPr/>
        <p:txBody>
          <a:bodyPr/>
          <a:lstStyle/>
          <a:p>
            <a:r>
              <a:rPr lang="fr-FR" b="1" dirty="0"/>
              <a:t>3 </a:t>
            </a:r>
            <a:r>
              <a:rPr lang="fr-FR" b="1" dirty="0" err="1"/>
              <a:t>ème</a:t>
            </a:r>
            <a:r>
              <a:rPr lang="fr-FR" b="1" dirty="0"/>
              <a:t> stade </a:t>
            </a:r>
          </a:p>
        </p:txBody>
      </p:sp>
      <p:sp>
        <p:nvSpPr>
          <p:cNvPr id="3" name="Espace réservé pour une image  2">
            <a:extLst>
              <a:ext uri="{FF2B5EF4-FFF2-40B4-BE49-F238E27FC236}">
                <a16:creationId xmlns:a16="http://schemas.microsoft.com/office/drawing/2014/main" id="{8B9A51AA-A538-4F30-B846-84F358D10782}"/>
              </a:ext>
            </a:extLst>
          </p:cNvPr>
          <p:cNvSpPr>
            <a:spLocks noGrp="1"/>
          </p:cNvSpPr>
          <p:nvPr>
            <p:ph type="pic" idx="1"/>
          </p:nvPr>
        </p:nvSpPr>
        <p:spPr/>
      </p:sp>
      <p:sp>
        <p:nvSpPr>
          <p:cNvPr id="4" name="Espace réservé du texte 3">
            <a:extLst>
              <a:ext uri="{FF2B5EF4-FFF2-40B4-BE49-F238E27FC236}">
                <a16:creationId xmlns:a16="http://schemas.microsoft.com/office/drawing/2014/main" id="{A0B15668-8E46-40F9-9A1B-6752EBC70945}"/>
              </a:ext>
            </a:extLst>
          </p:cNvPr>
          <p:cNvSpPr>
            <a:spLocks noGrp="1"/>
          </p:cNvSpPr>
          <p:nvPr>
            <p:ph type="body" sz="half" idx="2"/>
          </p:nvPr>
        </p:nvSpPr>
        <p:spPr/>
        <p:txBody>
          <a:bodyPr>
            <a:normAutofit fontScale="77500" lnSpcReduction="20000"/>
          </a:bodyPr>
          <a:lstStyle/>
          <a:p>
            <a:r>
              <a:rPr lang="fr" sz="3100" b="1" dirty="0">
                <a:cs typeface="Arial" panose="020B0604020202020204" pitchFamily="34" charset="0"/>
              </a:rPr>
              <a:t>Cicatrice</a:t>
            </a:r>
            <a:r>
              <a:rPr lang="fr" sz="3000" b="1" dirty="0">
                <a:cs typeface="Arial" panose="020B0604020202020204" pitchFamily="34" charset="0"/>
              </a:rPr>
              <a:t> trachomateuse(</a:t>
            </a:r>
            <a:r>
              <a:rPr lang="fr-FR" sz="3000" b="1" dirty="0">
                <a:cs typeface="Arial" panose="020B0604020202020204" pitchFamily="34" charset="0"/>
              </a:rPr>
              <a:t>TS)</a:t>
            </a:r>
            <a:r>
              <a:rPr lang="fr" sz="2200" b="1" dirty="0">
                <a:cs typeface="Arial" panose="020B0604020202020204" pitchFamily="34" charset="0"/>
              </a:rPr>
              <a:t> :</a:t>
            </a:r>
          </a:p>
          <a:p>
            <a:r>
              <a:rPr lang="fr" b="1" dirty="0">
                <a:cs typeface="Arial" panose="020B0604020202020204" pitchFamily="34" charset="0"/>
              </a:rPr>
              <a:t>- </a:t>
            </a:r>
            <a:r>
              <a:rPr lang="fr" sz="2200" dirty="0">
                <a:cs typeface="Arial" panose="020B0604020202020204" pitchFamily="34" charset="0"/>
              </a:rPr>
              <a:t>Présence de cicatrices sur la conjonctive tarsienne.</a:t>
            </a:r>
          </a:p>
          <a:p>
            <a:r>
              <a:rPr lang="fr" sz="2200" dirty="0">
                <a:cs typeface="Arial" panose="020B0604020202020204" pitchFamily="34" charset="0"/>
              </a:rPr>
              <a:t> -</a:t>
            </a:r>
            <a:r>
              <a:rPr lang="fr" sz="2200" i="1" dirty="0">
                <a:cs typeface="Arial" panose="020B0604020202020204" pitchFamily="34" charset="0"/>
              </a:rPr>
              <a:t>Les cicatrices sont nettement visibles (lignes, bandes ou voiles blancs sur la conjonctive tarsienne). </a:t>
            </a:r>
          </a:p>
          <a:p>
            <a:endParaRPr lang="fr" sz="2200" i="1" dirty="0">
              <a:cs typeface="Arial" panose="020B0604020202020204" pitchFamily="34" charset="0"/>
            </a:endParaRPr>
          </a:p>
          <a:p>
            <a:r>
              <a:rPr lang="fr" sz="2200" i="1" dirty="0">
                <a:cs typeface="Arial" panose="020B0604020202020204" pitchFamily="34" charset="0"/>
              </a:rPr>
              <a:t>-Elles sont luisantes et d’aspect fibreux.</a:t>
            </a:r>
          </a:p>
          <a:p>
            <a:r>
              <a:rPr lang="fr" sz="2200" i="1" dirty="0">
                <a:cs typeface="Arial" panose="020B0604020202020204" pitchFamily="34" charset="0"/>
              </a:rPr>
              <a:t> </a:t>
            </a:r>
          </a:p>
          <a:p>
            <a:r>
              <a:rPr lang="fr" sz="2200" i="1" dirty="0">
                <a:cs typeface="Arial" panose="020B0604020202020204" pitchFamily="34" charset="0"/>
              </a:rPr>
              <a:t>-Les cicatrices, surtout en cas de fibreuse diffuse, peuvent masquer les vaisseaux sanguins tarsiens. </a:t>
            </a:r>
          </a:p>
          <a:p>
            <a:endParaRPr lang="fr-FR" dirty="0"/>
          </a:p>
        </p:txBody>
      </p:sp>
      <p:pic>
        <p:nvPicPr>
          <p:cNvPr id="5" name="Picture 4" descr="WHOtrachoma13">
            <a:extLst>
              <a:ext uri="{FF2B5EF4-FFF2-40B4-BE49-F238E27FC236}">
                <a16:creationId xmlns:a16="http://schemas.microsoft.com/office/drawing/2014/main" id="{219CECEB-1D3E-44E6-B648-A97997FBE2A9}"/>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1074" t="1598" r="2283" b="2596"/>
          <a:stretch>
            <a:fillRect/>
          </a:stretch>
        </p:blipFill>
        <p:spPr>
          <a:xfrm>
            <a:off x="5180012" y="996950"/>
            <a:ext cx="6172200" cy="5147541"/>
          </a:xfrm>
          <a:prstGeom prst="rect">
            <a:avLst/>
          </a:prstGeom>
        </p:spPr>
      </p:pic>
    </p:spTree>
    <p:extLst>
      <p:ext uri="{BB962C8B-B14F-4D97-AF65-F5344CB8AC3E}">
        <p14:creationId xmlns:p14="http://schemas.microsoft.com/office/powerpoint/2010/main" val="66783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C5B05-9676-4EFA-A9C3-A1298205A860}"/>
              </a:ext>
            </a:extLst>
          </p:cNvPr>
          <p:cNvSpPr>
            <a:spLocks noGrp="1"/>
          </p:cNvSpPr>
          <p:nvPr>
            <p:ph type="title"/>
          </p:nvPr>
        </p:nvSpPr>
        <p:spPr/>
        <p:txBody>
          <a:bodyPr/>
          <a:lstStyle/>
          <a:p>
            <a:r>
              <a:rPr lang="fr-FR" b="1" dirty="0"/>
              <a:t>4 </a:t>
            </a:r>
            <a:r>
              <a:rPr lang="fr-FR" b="1" dirty="0" err="1"/>
              <a:t>ème</a:t>
            </a:r>
            <a:r>
              <a:rPr lang="fr-FR" b="1" dirty="0"/>
              <a:t> stade</a:t>
            </a:r>
          </a:p>
        </p:txBody>
      </p:sp>
      <p:sp>
        <p:nvSpPr>
          <p:cNvPr id="3" name="Espace réservé pour une image  2">
            <a:extLst>
              <a:ext uri="{FF2B5EF4-FFF2-40B4-BE49-F238E27FC236}">
                <a16:creationId xmlns:a16="http://schemas.microsoft.com/office/drawing/2014/main" id="{C37DDD9A-E22E-4C07-9A89-C0528D9C179B}"/>
              </a:ext>
            </a:extLst>
          </p:cNvPr>
          <p:cNvSpPr>
            <a:spLocks noGrp="1"/>
          </p:cNvSpPr>
          <p:nvPr>
            <p:ph type="pic" idx="1"/>
          </p:nvPr>
        </p:nvSpPr>
        <p:spPr/>
      </p:sp>
      <p:sp>
        <p:nvSpPr>
          <p:cNvPr id="4" name="Espace réservé du texte 3">
            <a:extLst>
              <a:ext uri="{FF2B5EF4-FFF2-40B4-BE49-F238E27FC236}">
                <a16:creationId xmlns:a16="http://schemas.microsoft.com/office/drawing/2014/main" id="{26CD53C8-2DE0-4518-8768-997E11986C67}"/>
              </a:ext>
            </a:extLst>
          </p:cNvPr>
          <p:cNvSpPr>
            <a:spLocks noGrp="1"/>
          </p:cNvSpPr>
          <p:nvPr>
            <p:ph type="body" sz="half" idx="2"/>
          </p:nvPr>
        </p:nvSpPr>
        <p:spPr/>
        <p:txBody>
          <a:bodyPr/>
          <a:lstStyle/>
          <a:p>
            <a:r>
              <a:rPr lang="fr" sz="2400" b="1" dirty="0">
                <a:latin typeface="Calibri" charset="0"/>
                <a:cs typeface="Arial" charset="0"/>
              </a:rPr>
              <a:t>Trichiasis trachomateux(</a:t>
            </a:r>
            <a:r>
              <a:rPr lang="fr-FR" sz="2400" b="1" dirty="0">
                <a:latin typeface="Calibri" charset="0"/>
                <a:cs typeface="Arial" charset="0"/>
              </a:rPr>
              <a:t>TT)</a:t>
            </a:r>
            <a:r>
              <a:rPr lang="fr" sz="2000" b="1" dirty="0">
                <a:latin typeface="Calibri" charset="0"/>
                <a:cs typeface="Arial" charset="0"/>
              </a:rPr>
              <a:t> : </a:t>
            </a:r>
          </a:p>
          <a:p>
            <a:endParaRPr lang="fr" sz="2000" b="1" dirty="0">
              <a:latin typeface="Calibri" charset="0"/>
              <a:cs typeface="Arial" charset="0"/>
            </a:endParaRPr>
          </a:p>
          <a:p>
            <a:endParaRPr lang="fr" sz="2000" b="1" dirty="0">
              <a:latin typeface="Calibri" charset="0"/>
              <a:cs typeface="Arial" charset="0"/>
            </a:endParaRPr>
          </a:p>
          <a:p>
            <a:endParaRPr lang="fr" sz="2000" b="1" dirty="0">
              <a:latin typeface="Calibri" charset="0"/>
              <a:cs typeface="Arial" charset="0"/>
            </a:endParaRPr>
          </a:p>
          <a:p>
            <a:r>
              <a:rPr lang="fr" sz="2800" b="1" dirty="0">
                <a:latin typeface="Calibri" charset="0"/>
                <a:cs typeface="Arial" charset="0"/>
              </a:rPr>
              <a:t>U</a:t>
            </a:r>
            <a:r>
              <a:rPr lang="fr" sz="2800" dirty="0">
                <a:latin typeface="Calibri" charset="0"/>
                <a:cs typeface="Arial" charset="0"/>
              </a:rPr>
              <a:t>n cil au moins frotte sur </a:t>
            </a:r>
            <a:r>
              <a:rPr lang="fr" sz="2800" spc="-50" dirty="0">
                <a:latin typeface="Calibri" charset="0"/>
                <a:cs typeface="Arial" charset="0"/>
              </a:rPr>
              <a:t>le globe oculaire ou signe de l’épilation récente de cils déviés.</a:t>
            </a:r>
          </a:p>
          <a:p>
            <a:endParaRPr lang="fr-FR" dirty="0"/>
          </a:p>
        </p:txBody>
      </p:sp>
      <p:pic>
        <p:nvPicPr>
          <p:cNvPr id="5" name="Picture 5">
            <a:extLst>
              <a:ext uri="{FF2B5EF4-FFF2-40B4-BE49-F238E27FC236}">
                <a16:creationId xmlns:a16="http://schemas.microsoft.com/office/drawing/2014/main" id="{9FF7BBFC-F455-4271-A433-A80CC10B70FB}"/>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32999" t="21260" r="29250" b="35873"/>
          <a:stretch>
            <a:fillRect/>
          </a:stretch>
        </p:blipFill>
        <p:spPr bwMode="auto">
          <a:xfrm>
            <a:off x="5145088" y="996950"/>
            <a:ext cx="62484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85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EBC01-A40B-40BF-88A1-B53A7F218DB7}"/>
              </a:ext>
            </a:extLst>
          </p:cNvPr>
          <p:cNvSpPr>
            <a:spLocks noGrp="1"/>
          </p:cNvSpPr>
          <p:nvPr>
            <p:ph type="title"/>
          </p:nvPr>
        </p:nvSpPr>
        <p:spPr/>
        <p:txBody>
          <a:bodyPr/>
          <a:lstStyle/>
          <a:p>
            <a:r>
              <a:rPr lang="fr-FR" b="1" dirty="0"/>
              <a:t>5 </a:t>
            </a:r>
            <a:r>
              <a:rPr lang="fr-FR" b="1" dirty="0" err="1"/>
              <a:t>ème</a:t>
            </a:r>
            <a:r>
              <a:rPr lang="fr-FR" b="1" dirty="0"/>
              <a:t> stade</a:t>
            </a:r>
          </a:p>
        </p:txBody>
      </p:sp>
      <p:pic>
        <p:nvPicPr>
          <p:cNvPr id="6" name="Espace réservé pour une image  5">
            <a:extLst>
              <a:ext uri="{FF2B5EF4-FFF2-40B4-BE49-F238E27FC236}">
                <a16:creationId xmlns:a16="http://schemas.microsoft.com/office/drawing/2014/main" id="{086B07D0-8B28-4581-9583-E3FBBD7941A4}"/>
              </a:ext>
            </a:extLst>
          </p:cNvPr>
          <p:cNvPicPr>
            <a:picLocks noGrp="1" noChangeAspect="1"/>
          </p:cNvPicPr>
          <p:nvPr>
            <p:ph type="pic" idx="1"/>
          </p:nvPr>
        </p:nvPicPr>
        <p:blipFill>
          <a:blip r:embed="rId2"/>
          <a:srcRect l="2893" r="2893"/>
          <a:stretch>
            <a:fillRect/>
          </a:stretch>
        </p:blipFill>
        <p:spPr>
          <a:prstGeom prst="rect">
            <a:avLst/>
          </a:prstGeom>
        </p:spPr>
      </p:pic>
      <p:sp>
        <p:nvSpPr>
          <p:cNvPr id="4" name="Espace réservé du texte 3">
            <a:extLst>
              <a:ext uri="{FF2B5EF4-FFF2-40B4-BE49-F238E27FC236}">
                <a16:creationId xmlns:a16="http://schemas.microsoft.com/office/drawing/2014/main" id="{FBC2C735-A56E-4E14-8E56-B5D4C373EA37}"/>
              </a:ext>
            </a:extLst>
          </p:cNvPr>
          <p:cNvSpPr>
            <a:spLocks noGrp="1"/>
          </p:cNvSpPr>
          <p:nvPr>
            <p:ph type="body" sz="half" idx="2"/>
          </p:nvPr>
        </p:nvSpPr>
        <p:spPr/>
        <p:txBody>
          <a:bodyPr/>
          <a:lstStyle/>
          <a:p>
            <a:r>
              <a:rPr lang="fr" sz="2400" b="1" dirty="0">
                <a:cs typeface="Arial" panose="020B0604020202020204" pitchFamily="34" charset="0"/>
              </a:rPr>
              <a:t>Opacité cornéenne(</a:t>
            </a:r>
            <a:r>
              <a:rPr lang="fr-FR" sz="2400" b="1" dirty="0">
                <a:cs typeface="Arial" panose="020B0604020202020204" pitchFamily="34" charset="0"/>
              </a:rPr>
              <a:t>CO)</a:t>
            </a:r>
            <a:r>
              <a:rPr lang="fr" sz="2400" b="1" dirty="0">
                <a:cs typeface="Arial" panose="020B0604020202020204" pitchFamily="34" charset="0"/>
              </a:rPr>
              <a:t> : </a:t>
            </a:r>
          </a:p>
          <a:p>
            <a:r>
              <a:rPr lang="fr" b="1" dirty="0">
                <a:cs typeface="Arial" panose="020B0604020202020204" pitchFamily="34" charset="0"/>
              </a:rPr>
              <a:t>-</a:t>
            </a:r>
            <a:r>
              <a:rPr lang="fr" sz="2000" b="1" dirty="0">
                <a:cs typeface="Arial" panose="020B0604020202020204" pitchFamily="34" charset="0"/>
              </a:rPr>
              <a:t>O</a:t>
            </a:r>
            <a:r>
              <a:rPr lang="fr" sz="2000" dirty="0">
                <a:cs typeface="Arial" panose="020B0604020202020204" pitchFamily="34" charset="0"/>
              </a:rPr>
              <a:t>pacité cornéenne visible sur la pupille, si dense qu’au moins une partie du bord pupillaire est estompé lorsqu’il est vu à travers l’opacité. </a:t>
            </a:r>
          </a:p>
          <a:p>
            <a:endParaRPr lang="fr" sz="2000" i="1" dirty="0">
              <a:cs typeface="Arial" panose="020B0604020202020204" pitchFamily="34" charset="0"/>
            </a:endParaRPr>
          </a:p>
          <a:p>
            <a:r>
              <a:rPr lang="fr" sz="2000" i="1" dirty="0">
                <a:cs typeface="Arial" panose="020B0604020202020204" pitchFamily="34" charset="0"/>
              </a:rPr>
              <a:t>De telles opacités provoquent une </a:t>
            </a:r>
            <a:r>
              <a:rPr lang="fr-FR" sz="2000" i="1" dirty="0">
                <a:cs typeface="Arial" panose="020B0604020202020204" pitchFamily="34" charset="0"/>
              </a:rPr>
              <a:t>déficience visuelle grave</a:t>
            </a:r>
            <a:r>
              <a:rPr lang="fr" sz="2000" i="1" dirty="0">
                <a:cs typeface="Arial" panose="020B0604020202020204" pitchFamily="34" charset="0"/>
              </a:rPr>
              <a:t>.</a:t>
            </a:r>
          </a:p>
          <a:p>
            <a:endParaRPr lang="fr-FR" dirty="0"/>
          </a:p>
        </p:txBody>
      </p:sp>
    </p:spTree>
    <p:extLst>
      <p:ext uri="{BB962C8B-B14F-4D97-AF65-F5344CB8AC3E}">
        <p14:creationId xmlns:p14="http://schemas.microsoft.com/office/powerpoint/2010/main" val="111696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2FF91-95CB-4292-B313-22B6A239B00C}"/>
              </a:ext>
            </a:extLst>
          </p:cNvPr>
          <p:cNvSpPr>
            <a:spLocks noGrp="1"/>
          </p:cNvSpPr>
          <p:nvPr>
            <p:ph type="title"/>
          </p:nvPr>
        </p:nvSpPr>
        <p:spPr/>
        <p:txBody>
          <a:bodyPr/>
          <a:lstStyle/>
          <a:p>
            <a:r>
              <a:rPr lang="fr-FR" b="1" dirty="0"/>
              <a:t>9.DIAGNOSTIC</a:t>
            </a:r>
          </a:p>
        </p:txBody>
      </p:sp>
      <p:sp>
        <p:nvSpPr>
          <p:cNvPr id="3" name="Espace réservé du contenu 2">
            <a:extLst>
              <a:ext uri="{FF2B5EF4-FFF2-40B4-BE49-F238E27FC236}">
                <a16:creationId xmlns:a16="http://schemas.microsoft.com/office/drawing/2014/main" id="{07F8452B-DA58-4590-8B4B-68C3F1985657}"/>
              </a:ext>
            </a:extLst>
          </p:cNvPr>
          <p:cNvSpPr>
            <a:spLocks noGrp="1"/>
          </p:cNvSpPr>
          <p:nvPr>
            <p:ph idx="1"/>
          </p:nvPr>
        </p:nvSpPr>
        <p:spPr>
          <a:xfrm>
            <a:off x="838200" y="1343025"/>
            <a:ext cx="10515600" cy="4833938"/>
          </a:xfrm>
        </p:spPr>
        <p:txBody>
          <a:bodyPr>
            <a:normAutofit/>
          </a:bodyPr>
          <a:lstStyle/>
          <a:p>
            <a:pPr algn="just"/>
            <a:r>
              <a:rPr lang="fr-FR" sz="2400" dirty="0"/>
              <a:t>Le diagnostic de trachome est </a:t>
            </a:r>
            <a:r>
              <a:rPr lang="fr-FR" sz="2400" b="1" dirty="0"/>
              <a:t>habituellement clinique:</a:t>
            </a:r>
            <a:r>
              <a:rPr lang="fr-FR" sz="2400" dirty="0"/>
              <a:t> </a:t>
            </a:r>
          </a:p>
          <a:p>
            <a:pPr marL="0" indent="0" algn="just">
              <a:buNone/>
            </a:pPr>
            <a:endParaRPr lang="fr-FR" sz="2400" dirty="0"/>
          </a:p>
          <a:p>
            <a:pPr marL="0" indent="0" algn="just">
              <a:buNone/>
            </a:pPr>
            <a:endParaRPr lang="fr-FR" sz="2400" dirty="0"/>
          </a:p>
          <a:p>
            <a:pPr algn="just">
              <a:buFont typeface="Wingdings" panose="05000000000000000000" pitchFamily="2" charset="2"/>
              <a:buChar char="Ø"/>
            </a:pPr>
            <a:r>
              <a:rPr lang="fr-FR" sz="2400" dirty="0"/>
              <a:t>les examens de laboratoire n'étant pas accessibles dans les régions d'endémies. </a:t>
            </a:r>
          </a:p>
          <a:p>
            <a:pPr algn="just">
              <a:buFont typeface="Wingdings" panose="05000000000000000000" pitchFamily="2" charset="2"/>
              <a:buChar char="Ø"/>
            </a:pPr>
            <a:r>
              <a:rPr lang="fr-FR" sz="2400" dirty="0"/>
              <a:t>La présence de </a:t>
            </a:r>
            <a:r>
              <a:rPr lang="fr-FR" sz="2400" dirty="0">
                <a:solidFill>
                  <a:srgbClr val="FF0000"/>
                </a:solidFill>
              </a:rPr>
              <a:t>follicules lymphoïdes </a:t>
            </a:r>
            <a:r>
              <a:rPr lang="fr-FR" sz="2400" dirty="0"/>
              <a:t>au niveau de la conjonctive tarsale et l'atteinte limbique supérieure avec aspect de pannus ont une valeur diagnostique certaine.</a:t>
            </a:r>
          </a:p>
          <a:p>
            <a:pPr algn="just">
              <a:buFont typeface="Wingdings" panose="05000000000000000000" pitchFamily="2" charset="2"/>
              <a:buChar char="Ø"/>
            </a:pPr>
            <a:r>
              <a:rPr lang="fr-FR" sz="2400" i="1" dirty="0"/>
              <a:t>Le C. trachomatis</a:t>
            </a:r>
            <a:r>
              <a:rPr lang="fr-FR" sz="2400" dirty="0"/>
              <a:t> peut être isolé en culture ou identifié par des tests d'amplification des acides nucléiques (NAAT) et des techniques d'immunofluorescence; les tests doivent être effectués lorsqu'ils sont facilement disponibles. </a:t>
            </a:r>
          </a:p>
        </p:txBody>
      </p:sp>
    </p:spTree>
    <p:extLst>
      <p:ext uri="{BB962C8B-B14F-4D97-AF65-F5344CB8AC3E}">
        <p14:creationId xmlns:p14="http://schemas.microsoft.com/office/powerpoint/2010/main" val="353812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F4C4B-A8F2-472C-B205-187541952CBD}"/>
              </a:ext>
            </a:extLst>
          </p:cNvPr>
          <p:cNvSpPr>
            <a:spLocks noGrp="1"/>
          </p:cNvSpPr>
          <p:nvPr>
            <p:ph type="title"/>
          </p:nvPr>
        </p:nvSpPr>
        <p:spPr/>
        <p:txBody>
          <a:bodyPr/>
          <a:lstStyle/>
          <a:p>
            <a:r>
              <a:rPr lang="fr-FR" b="1" dirty="0"/>
              <a:t>DIAGNOSTIC(</a:t>
            </a:r>
            <a:r>
              <a:rPr lang="fr-FR" b="1" dirty="0" err="1"/>
              <a:t>ctd</a:t>
            </a:r>
            <a:r>
              <a:rPr lang="fr-FR" b="1" dirty="0"/>
              <a:t>)</a:t>
            </a:r>
          </a:p>
        </p:txBody>
      </p:sp>
      <p:sp>
        <p:nvSpPr>
          <p:cNvPr id="3" name="Espace réservé du contenu 2">
            <a:extLst>
              <a:ext uri="{FF2B5EF4-FFF2-40B4-BE49-F238E27FC236}">
                <a16:creationId xmlns:a16="http://schemas.microsoft.com/office/drawing/2014/main" id="{C0DCDEAB-E767-4281-92FD-650EB9C0BE36}"/>
              </a:ext>
            </a:extLst>
          </p:cNvPr>
          <p:cNvSpPr>
            <a:spLocks noGrp="1"/>
          </p:cNvSpPr>
          <p:nvPr>
            <p:ph idx="1"/>
          </p:nvPr>
        </p:nvSpPr>
        <p:spPr/>
        <p:txBody>
          <a:bodyPr>
            <a:normAutofit/>
          </a:bodyPr>
          <a:lstStyle/>
          <a:p>
            <a:pPr algn="just"/>
            <a:r>
              <a:rPr lang="fr-FR" sz="2400" dirty="0"/>
              <a:t>Dans les situations de ressources limitées, les tests peuvent être limités aux cas d'incertitude diagnostique</a:t>
            </a:r>
          </a:p>
          <a:p>
            <a:pPr marL="0" indent="0" algn="just">
              <a:buNone/>
            </a:pPr>
            <a:endParaRPr lang="fr-FR" sz="2400" dirty="0"/>
          </a:p>
          <a:p>
            <a:pPr marL="0" indent="0" algn="just">
              <a:buNone/>
            </a:pPr>
            <a:endParaRPr lang="fr-FR" sz="2400" dirty="0"/>
          </a:p>
          <a:p>
            <a:pPr algn="just"/>
            <a:r>
              <a:rPr lang="fr-FR" sz="2400" dirty="0"/>
              <a:t> Au stade précoce, la présence de fines inclusions cytoplasmiques basophiles dans l'épithélium conjonctival prélevé par grattage, et coloré au Giemsa permet de distinguer le trachome d'une conjonctivite non </a:t>
            </a:r>
            <a:r>
              <a:rPr lang="fr-FR" sz="2400" dirty="0" err="1"/>
              <a:t>chlamydienne</a:t>
            </a:r>
            <a:r>
              <a:rPr lang="fr-FR" sz="2400" dirty="0"/>
              <a:t>. </a:t>
            </a:r>
          </a:p>
        </p:txBody>
      </p:sp>
    </p:spTree>
    <p:extLst>
      <p:ext uri="{BB962C8B-B14F-4D97-AF65-F5344CB8AC3E}">
        <p14:creationId xmlns:p14="http://schemas.microsoft.com/office/powerpoint/2010/main" val="115843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981F2-5EE0-44AB-B933-83E55C2E33BE}"/>
              </a:ext>
            </a:extLst>
          </p:cNvPr>
          <p:cNvSpPr>
            <a:spLocks noGrp="1"/>
          </p:cNvSpPr>
          <p:nvPr>
            <p:ph type="title"/>
          </p:nvPr>
        </p:nvSpPr>
        <p:spPr/>
        <p:txBody>
          <a:bodyPr/>
          <a:lstStyle/>
          <a:p>
            <a:r>
              <a:rPr lang="fr-FR" b="1" dirty="0"/>
              <a:t>DIAGNOSTIC DIFFERENTIEL</a:t>
            </a:r>
          </a:p>
        </p:txBody>
      </p:sp>
      <p:sp>
        <p:nvSpPr>
          <p:cNvPr id="3" name="Espace réservé du contenu 2">
            <a:extLst>
              <a:ext uri="{FF2B5EF4-FFF2-40B4-BE49-F238E27FC236}">
                <a16:creationId xmlns:a16="http://schemas.microsoft.com/office/drawing/2014/main" id="{45CFD095-2269-4172-B88C-44EAC9042DCD}"/>
              </a:ext>
            </a:extLst>
          </p:cNvPr>
          <p:cNvSpPr>
            <a:spLocks noGrp="1"/>
          </p:cNvSpPr>
          <p:nvPr>
            <p:ph idx="1"/>
          </p:nvPr>
        </p:nvSpPr>
        <p:spPr/>
        <p:txBody>
          <a:bodyPr>
            <a:normAutofit/>
          </a:bodyPr>
          <a:lstStyle/>
          <a:p>
            <a:pPr marL="0" indent="0" algn="just">
              <a:buNone/>
            </a:pPr>
            <a:r>
              <a:rPr lang="fr-FR" sz="2400" dirty="0"/>
              <a:t>Le contexte, et le développement du tableau clinique permettent de poser le diagnostic différentiel du trachome. </a:t>
            </a:r>
          </a:p>
          <a:p>
            <a:pPr marL="0" indent="0" algn="just">
              <a:buNone/>
            </a:pPr>
            <a:endParaRPr lang="fr-FR" sz="2400" dirty="0"/>
          </a:p>
          <a:p>
            <a:pPr marL="0" indent="0" algn="just">
              <a:buNone/>
            </a:pPr>
            <a:endParaRPr lang="fr-FR" sz="2400" dirty="0"/>
          </a:p>
          <a:p>
            <a:pPr marL="0" indent="0" algn="just">
              <a:buNone/>
            </a:pPr>
            <a:endParaRPr lang="fr-FR" sz="2400" dirty="0"/>
          </a:p>
          <a:p>
            <a:pPr marL="0" indent="0" algn="just">
              <a:buNone/>
            </a:pPr>
            <a:r>
              <a:rPr lang="fr-FR" sz="2400" dirty="0"/>
              <a:t>La conjonctivite printanière est semblable au trachome au stade </a:t>
            </a:r>
            <a:r>
              <a:rPr lang="fr-FR" sz="2400" b="1" dirty="0"/>
              <a:t>d'hypertrophie folliculaire</a:t>
            </a:r>
            <a:r>
              <a:rPr lang="fr-FR" sz="2400" dirty="0"/>
              <a:t>, mais les symptômes sont différents et l'on trouve des éosinophiles (et non pas des inclusions basophiles) par grattage de la conjonctive.</a:t>
            </a:r>
          </a:p>
        </p:txBody>
      </p:sp>
    </p:spTree>
    <p:extLst>
      <p:ext uri="{BB962C8B-B14F-4D97-AF65-F5344CB8AC3E}">
        <p14:creationId xmlns:p14="http://schemas.microsoft.com/office/powerpoint/2010/main" val="977374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C28B6-2C64-46AE-BE3D-B8034B411A11}"/>
              </a:ext>
            </a:extLst>
          </p:cNvPr>
          <p:cNvSpPr>
            <a:spLocks noGrp="1"/>
          </p:cNvSpPr>
          <p:nvPr>
            <p:ph type="title"/>
          </p:nvPr>
        </p:nvSpPr>
        <p:spPr/>
        <p:txBody>
          <a:bodyPr/>
          <a:lstStyle/>
          <a:p>
            <a:pPr algn="ctr"/>
            <a:r>
              <a:rPr lang="fr-FR" b="1" dirty="0"/>
              <a:t>10.PRISE EN CHARGE ET ELIMINATION DU TRACHOME</a:t>
            </a:r>
          </a:p>
        </p:txBody>
      </p:sp>
      <p:sp>
        <p:nvSpPr>
          <p:cNvPr id="3" name="Espace réservé du contenu 2">
            <a:extLst>
              <a:ext uri="{FF2B5EF4-FFF2-40B4-BE49-F238E27FC236}">
                <a16:creationId xmlns:a16="http://schemas.microsoft.com/office/drawing/2014/main" id="{6E52988C-DCE9-40DC-8E37-0183F6A4AB17}"/>
              </a:ext>
            </a:extLst>
          </p:cNvPr>
          <p:cNvSpPr>
            <a:spLocks noGrp="1"/>
          </p:cNvSpPr>
          <p:nvPr>
            <p:ph idx="1"/>
          </p:nvPr>
        </p:nvSpPr>
        <p:spPr/>
        <p:txBody>
          <a:bodyPr>
            <a:normAutofit fontScale="92500"/>
          </a:bodyPr>
          <a:lstStyle/>
          <a:p>
            <a:pPr algn="just"/>
            <a:r>
              <a:rPr lang="fr-FR" sz="2600" dirty="0"/>
              <a:t>Les programmes d’élimination du trachome dans les pays d’endémie sont mis en œuvre dans le cadre de la stratégie </a:t>
            </a:r>
            <a:r>
              <a:rPr lang="fr-FR" sz="2600" b="1" dirty="0"/>
              <a:t>CHANCE</a:t>
            </a:r>
            <a:r>
              <a:rPr lang="fr-FR" sz="2600" dirty="0"/>
              <a:t>, recommandée par l’OMS, qui comprend 4 volets :</a:t>
            </a:r>
          </a:p>
          <a:p>
            <a:pPr algn="just"/>
            <a:r>
              <a:rPr lang="fr-FR" sz="2600" dirty="0"/>
              <a:t>La </a:t>
            </a:r>
            <a:r>
              <a:rPr lang="fr-FR" sz="2600" b="1" dirty="0" err="1"/>
              <a:t>CH</a:t>
            </a:r>
            <a:r>
              <a:rPr lang="fr-FR" sz="2600" dirty="0" err="1"/>
              <a:t>irurgie</a:t>
            </a:r>
            <a:r>
              <a:rPr lang="fr-FR" sz="2600" dirty="0"/>
              <a:t> pour traiter le stade cécitant de la maladie (trichiasis </a:t>
            </a:r>
            <a:r>
              <a:rPr lang="fr-FR" sz="2600" dirty="0" err="1"/>
              <a:t>trachomateux</a:t>
            </a:r>
            <a:r>
              <a:rPr lang="fr-FR" sz="2600" dirty="0"/>
              <a:t>) ;</a:t>
            </a:r>
          </a:p>
          <a:p>
            <a:pPr algn="just"/>
            <a:r>
              <a:rPr lang="fr-FR" sz="2600" dirty="0"/>
              <a:t>Les </a:t>
            </a:r>
            <a:r>
              <a:rPr lang="fr-FR" sz="2600" b="1" dirty="0"/>
              <a:t>A</a:t>
            </a:r>
            <a:r>
              <a:rPr lang="fr-FR" sz="2600" dirty="0"/>
              <a:t>ntibiotiques pour traiter l’infection, en particulier dans le cadre de campagnes d’administration de masse de l’</a:t>
            </a:r>
            <a:r>
              <a:rPr lang="fr-FR" sz="2600" b="1" dirty="0"/>
              <a:t>azithromycine</a:t>
            </a:r>
            <a:r>
              <a:rPr lang="fr-FR" sz="2600" dirty="0"/>
              <a:t>, un antibiotique donné par le fabricant aux programmes d’élimination par l’intermédiaire de l’Initiative internationale contre le trachome ;</a:t>
            </a:r>
          </a:p>
          <a:p>
            <a:pPr algn="just"/>
            <a:r>
              <a:rPr lang="fr-FR" sz="2600" dirty="0"/>
              <a:t>Le </a:t>
            </a:r>
            <a:r>
              <a:rPr lang="fr-FR" sz="2600" b="1" dirty="0"/>
              <a:t>N</a:t>
            </a:r>
            <a:r>
              <a:rPr lang="fr-FR" sz="2600" dirty="0"/>
              <a:t>ettoyage du visage ; et</a:t>
            </a:r>
          </a:p>
          <a:p>
            <a:pPr algn="just"/>
            <a:r>
              <a:rPr lang="fr-FR" sz="2600" dirty="0"/>
              <a:t>L’amélioration de l’</a:t>
            </a:r>
            <a:r>
              <a:rPr lang="fr-FR" sz="2600" b="1" dirty="0"/>
              <a:t>E</a:t>
            </a:r>
            <a:r>
              <a:rPr lang="fr-FR" sz="2600" dirty="0"/>
              <a:t>nvironnement, en particulier en améliorant l’accès à l’eau potable et à l’assainissement.</a:t>
            </a:r>
          </a:p>
          <a:p>
            <a:endParaRPr lang="fr-FR" dirty="0"/>
          </a:p>
        </p:txBody>
      </p:sp>
    </p:spTree>
    <p:extLst>
      <p:ext uri="{BB962C8B-B14F-4D97-AF65-F5344CB8AC3E}">
        <p14:creationId xmlns:p14="http://schemas.microsoft.com/office/powerpoint/2010/main" val="83129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750DD-3320-4F3B-B6CC-57620F80A423}"/>
              </a:ext>
            </a:extLst>
          </p:cNvPr>
          <p:cNvSpPr>
            <a:spLocks noGrp="1"/>
          </p:cNvSpPr>
          <p:nvPr>
            <p:ph type="title"/>
          </p:nvPr>
        </p:nvSpPr>
        <p:spPr/>
        <p:txBody>
          <a:bodyPr>
            <a:normAutofit fontScale="90000"/>
          </a:bodyPr>
          <a:lstStyle/>
          <a:p>
            <a:r>
              <a:rPr lang="fr-FR" sz="2700" dirty="0"/>
              <a:t>STRATEGIE D’ ELIMINATION DU TRACHOMEDE L’OMS</a:t>
            </a:r>
            <a:br>
              <a:rPr lang="fr-FR" sz="2700" dirty="0"/>
            </a:br>
            <a:r>
              <a:rPr lang="fr-FR" dirty="0"/>
              <a:t>    </a:t>
            </a:r>
            <a:r>
              <a:rPr lang="fr-FR" sz="4400" b="1" dirty="0">
                <a:solidFill>
                  <a:srgbClr val="FF0000"/>
                </a:solidFill>
              </a:rPr>
              <a:t>CH</a:t>
            </a:r>
            <a:r>
              <a:rPr lang="fr-FR" sz="4400" b="1" dirty="0">
                <a:solidFill>
                  <a:srgbClr val="00B050"/>
                </a:solidFill>
              </a:rPr>
              <a:t>A</a:t>
            </a:r>
            <a:r>
              <a:rPr lang="fr-FR" sz="4400" b="1" dirty="0"/>
              <a:t>N</a:t>
            </a:r>
            <a:r>
              <a:rPr lang="fr-FR" sz="4400" b="1" dirty="0">
                <a:solidFill>
                  <a:srgbClr val="00B0F0"/>
                </a:solidFill>
              </a:rPr>
              <a:t>CE</a:t>
            </a:r>
            <a:endParaRPr lang="fr-FR" b="1" dirty="0">
              <a:solidFill>
                <a:srgbClr val="00B0F0"/>
              </a:solidFill>
            </a:endParaRPr>
          </a:p>
        </p:txBody>
      </p:sp>
      <p:sp>
        <p:nvSpPr>
          <p:cNvPr id="3" name="Espace réservé pour une image  2">
            <a:extLst>
              <a:ext uri="{FF2B5EF4-FFF2-40B4-BE49-F238E27FC236}">
                <a16:creationId xmlns:a16="http://schemas.microsoft.com/office/drawing/2014/main" id="{D8FFC308-CD9A-4C55-846E-694F212B6895}"/>
              </a:ext>
            </a:extLst>
          </p:cNvPr>
          <p:cNvSpPr>
            <a:spLocks noGrp="1"/>
          </p:cNvSpPr>
          <p:nvPr>
            <p:ph type="pic" idx="1"/>
          </p:nvPr>
        </p:nvSpPr>
        <p:spPr/>
      </p:sp>
      <p:sp>
        <p:nvSpPr>
          <p:cNvPr id="4" name="Espace réservé du texte 3">
            <a:extLst>
              <a:ext uri="{FF2B5EF4-FFF2-40B4-BE49-F238E27FC236}">
                <a16:creationId xmlns:a16="http://schemas.microsoft.com/office/drawing/2014/main" id="{B2A3DAA6-252A-4506-A801-A204376AEA2E}"/>
              </a:ext>
            </a:extLst>
          </p:cNvPr>
          <p:cNvSpPr>
            <a:spLocks noGrp="1"/>
          </p:cNvSpPr>
          <p:nvPr>
            <p:ph type="body" sz="half" idx="2"/>
          </p:nvPr>
        </p:nvSpPr>
        <p:spPr>
          <a:xfrm>
            <a:off x="839788" y="2438400"/>
            <a:ext cx="3932237" cy="1939636"/>
          </a:xfrm>
        </p:spPr>
        <p:txBody>
          <a:bodyPr/>
          <a:lstStyle/>
          <a:p>
            <a:endParaRPr lang="fr-FR" dirty="0"/>
          </a:p>
          <a:p>
            <a:r>
              <a:rPr lang="fr-FR" sz="3200" b="1" dirty="0">
                <a:solidFill>
                  <a:srgbClr val="FF0000"/>
                </a:solidFill>
              </a:rPr>
              <a:t>CH</a:t>
            </a:r>
            <a:r>
              <a:rPr lang="fr-FR" sz="3200" b="1" dirty="0"/>
              <a:t>= CHIRURGIE</a:t>
            </a:r>
          </a:p>
          <a:p>
            <a:endParaRPr lang="fr-FR" dirty="0"/>
          </a:p>
          <a:p>
            <a:endParaRPr lang="fr-FR" dirty="0"/>
          </a:p>
          <a:p>
            <a:r>
              <a:rPr lang="fr-FR" dirty="0"/>
              <a:t>CHIRURGIE DU TRICHIASIS</a:t>
            </a:r>
          </a:p>
        </p:txBody>
      </p:sp>
      <p:pic>
        <p:nvPicPr>
          <p:cNvPr id="5" name="Picture 4" descr="Surgery2">
            <a:extLst>
              <a:ext uri="{FF2B5EF4-FFF2-40B4-BE49-F238E27FC236}">
                <a16:creationId xmlns:a16="http://schemas.microsoft.com/office/drawing/2014/main" id="{BC8F629E-D392-43D9-9950-AFA6FB1D9946}"/>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a:xfrm>
            <a:off x="5180012" y="987425"/>
            <a:ext cx="6172200" cy="4873625"/>
          </a:xfrm>
          <a:prstGeom prst="rect">
            <a:avLst/>
          </a:prstGeom>
        </p:spPr>
      </p:pic>
    </p:spTree>
    <p:extLst>
      <p:ext uri="{BB962C8B-B14F-4D97-AF65-F5344CB8AC3E}">
        <p14:creationId xmlns:p14="http://schemas.microsoft.com/office/powerpoint/2010/main" val="3944062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64DBE-BAF5-4692-94BD-807BDE5B5B59}"/>
              </a:ext>
            </a:extLst>
          </p:cNvPr>
          <p:cNvSpPr>
            <a:spLocks noGrp="1"/>
          </p:cNvSpPr>
          <p:nvPr>
            <p:ph type="title"/>
          </p:nvPr>
        </p:nvSpPr>
        <p:spPr/>
        <p:txBody>
          <a:bodyPr/>
          <a:lstStyle/>
          <a:p>
            <a:r>
              <a:rPr lang="fr" b="1" dirty="0">
                <a:solidFill>
                  <a:srgbClr val="00B0F0"/>
                </a:solidFill>
              </a:rPr>
              <a:t>Changements au sein de l’environnement</a:t>
            </a:r>
            <a:endParaRPr lang="fr-FR" dirty="0">
              <a:solidFill>
                <a:srgbClr val="00B0F0"/>
              </a:solidFill>
            </a:endParaRPr>
          </a:p>
        </p:txBody>
      </p:sp>
      <p:sp>
        <p:nvSpPr>
          <p:cNvPr id="3" name="Espace réservé pour une image  2">
            <a:extLst>
              <a:ext uri="{FF2B5EF4-FFF2-40B4-BE49-F238E27FC236}">
                <a16:creationId xmlns:a16="http://schemas.microsoft.com/office/drawing/2014/main" id="{828B29FF-92E1-4095-9079-FAD33D845961}"/>
              </a:ext>
            </a:extLst>
          </p:cNvPr>
          <p:cNvSpPr>
            <a:spLocks noGrp="1"/>
          </p:cNvSpPr>
          <p:nvPr>
            <p:ph type="pic" idx="1"/>
          </p:nvPr>
        </p:nvSpPr>
        <p:spPr/>
      </p:sp>
      <p:sp>
        <p:nvSpPr>
          <p:cNvPr id="4" name="Espace réservé du texte 3">
            <a:extLst>
              <a:ext uri="{FF2B5EF4-FFF2-40B4-BE49-F238E27FC236}">
                <a16:creationId xmlns:a16="http://schemas.microsoft.com/office/drawing/2014/main" id="{875B1817-4D8C-4DF9-8575-CD23FCF61DFD}"/>
              </a:ext>
            </a:extLst>
          </p:cNvPr>
          <p:cNvSpPr>
            <a:spLocks noGrp="1"/>
          </p:cNvSpPr>
          <p:nvPr>
            <p:ph type="body" sz="half" idx="2"/>
          </p:nvPr>
        </p:nvSpPr>
        <p:spPr>
          <a:xfrm>
            <a:off x="428625" y="2049462"/>
            <a:ext cx="3932237" cy="3811588"/>
          </a:xfrm>
        </p:spPr>
        <p:txBody>
          <a:bodyPr>
            <a:normAutofit fontScale="92500" lnSpcReduction="20000"/>
          </a:bodyPr>
          <a:lstStyle/>
          <a:p>
            <a:r>
              <a:rPr lang="fr" sz="2000" b="1" dirty="0">
                <a:cs typeface="Calibri" pitchFamily="34" charset="0"/>
              </a:rPr>
              <a:t>L’accès à l’eau </a:t>
            </a:r>
          </a:p>
          <a:p>
            <a:pPr algn="just"/>
            <a:r>
              <a:rPr lang="fr" sz="2000" b="1" dirty="0">
                <a:cs typeface="Calibri" pitchFamily="34" charset="0"/>
              </a:rPr>
              <a:t>-</a:t>
            </a:r>
            <a:r>
              <a:rPr lang="fr" sz="2200" dirty="0">
                <a:cs typeface="Calibri" pitchFamily="34" charset="0"/>
              </a:rPr>
              <a:t>pour le nettoyage du visage</a:t>
            </a:r>
          </a:p>
          <a:p>
            <a:pPr algn="just"/>
            <a:r>
              <a:rPr lang="fr" sz="2200" dirty="0">
                <a:cs typeface="Calibri" pitchFamily="34" charset="0"/>
              </a:rPr>
              <a:t>-</a:t>
            </a:r>
            <a:r>
              <a:rPr lang="fr-FR" sz="2200" dirty="0">
                <a:cs typeface="Calibri" pitchFamily="34" charset="0"/>
              </a:rPr>
              <a:t>et </a:t>
            </a:r>
            <a:r>
              <a:rPr lang="fr" sz="2200" dirty="0">
                <a:cs typeface="Calibri" pitchFamily="34" charset="0"/>
              </a:rPr>
              <a:t> l’élimination des excréta</a:t>
            </a:r>
            <a:r>
              <a:rPr lang="fr-FR" sz="2200" dirty="0">
                <a:cs typeface="Calibri" pitchFamily="34" charset="0"/>
              </a:rPr>
              <a:t>s</a:t>
            </a:r>
            <a:r>
              <a:rPr lang="fr" sz="2200" dirty="0">
                <a:cs typeface="Calibri" pitchFamily="34" charset="0"/>
              </a:rPr>
              <a:t> afin que les mouches n’y pondent pas leurs œufs constituent deux mesures permettant de limiter la transmission. </a:t>
            </a:r>
          </a:p>
          <a:p>
            <a:pPr algn="just"/>
            <a:endParaRPr lang="fr" sz="2200" dirty="0">
              <a:cs typeface="Calibri" pitchFamily="34" charset="0"/>
            </a:endParaRPr>
          </a:p>
          <a:p>
            <a:endParaRPr lang="fr" dirty="0">
              <a:cs typeface="Calibri" pitchFamily="34" charset="0"/>
            </a:endParaRPr>
          </a:p>
          <a:p>
            <a:endParaRPr lang="fr" dirty="0">
              <a:cs typeface="Calibri" pitchFamily="34" charset="0"/>
            </a:endParaRPr>
          </a:p>
          <a:p>
            <a:endParaRPr lang="fr" dirty="0">
              <a:cs typeface="Calibri" pitchFamily="34" charset="0"/>
            </a:endParaRPr>
          </a:p>
          <a:p>
            <a:r>
              <a:rPr lang="fr" sz="2200" dirty="0">
                <a:cs typeface="Calibri" pitchFamily="34" charset="0"/>
              </a:rPr>
              <a:t>Les enquêtes fournissent des données sur l’accès des foyers à l’eau et aux installations sanitaires</a:t>
            </a:r>
            <a:endParaRPr lang="fr-FR" sz="2200" dirty="0"/>
          </a:p>
        </p:txBody>
      </p:sp>
      <p:pic>
        <p:nvPicPr>
          <p:cNvPr id="5" name="Picture 12" descr="Blue Nile Surveys May 07 173.jpg">
            <a:extLst>
              <a:ext uri="{FF2B5EF4-FFF2-40B4-BE49-F238E27FC236}">
                <a16:creationId xmlns:a16="http://schemas.microsoft.com/office/drawing/2014/main" id="{F73B8864-0638-4313-B3A3-08FF0CAE48F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180012" y="996950"/>
            <a:ext cx="6172200" cy="44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FE719-8562-4A53-B065-9A13D3B758B8}"/>
              </a:ext>
            </a:extLst>
          </p:cNvPr>
          <p:cNvSpPr>
            <a:spLocks noGrp="1"/>
          </p:cNvSpPr>
          <p:nvPr>
            <p:ph type="title"/>
          </p:nvPr>
        </p:nvSpPr>
        <p:spPr/>
        <p:txBody>
          <a:bodyPr/>
          <a:lstStyle/>
          <a:p>
            <a:r>
              <a:rPr lang="fr-FR" b="1" dirty="0">
                <a:solidFill>
                  <a:srgbClr val="00B050"/>
                </a:solidFill>
              </a:rPr>
              <a:t>ANTIBIOTIQUE</a:t>
            </a:r>
            <a:endParaRPr lang="fr-FR" dirty="0"/>
          </a:p>
        </p:txBody>
      </p:sp>
      <p:sp>
        <p:nvSpPr>
          <p:cNvPr id="3" name="Espace réservé pour une image  2">
            <a:extLst>
              <a:ext uri="{FF2B5EF4-FFF2-40B4-BE49-F238E27FC236}">
                <a16:creationId xmlns:a16="http://schemas.microsoft.com/office/drawing/2014/main" id="{1B54EF55-1461-4032-A617-32FB0F5DB677}"/>
              </a:ext>
            </a:extLst>
          </p:cNvPr>
          <p:cNvSpPr>
            <a:spLocks noGrp="1"/>
          </p:cNvSpPr>
          <p:nvPr>
            <p:ph type="pic" idx="1"/>
          </p:nvPr>
        </p:nvSpPr>
        <p:spPr/>
      </p:sp>
      <p:sp>
        <p:nvSpPr>
          <p:cNvPr id="4" name="Espace réservé du texte 3">
            <a:extLst>
              <a:ext uri="{FF2B5EF4-FFF2-40B4-BE49-F238E27FC236}">
                <a16:creationId xmlns:a16="http://schemas.microsoft.com/office/drawing/2014/main" id="{176FAC8B-F033-41FE-95E0-D1376D1A10CF}"/>
              </a:ext>
            </a:extLst>
          </p:cNvPr>
          <p:cNvSpPr>
            <a:spLocks noGrp="1"/>
          </p:cNvSpPr>
          <p:nvPr>
            <p:ph type="body" sz="half" idx="2"/>
          </p:nvPr>
        </p:nvSpPr>
        <p:spPr/>
        <p:txBody>
          <a:bodyPr>
            <a:normAutofit fontScale="77500" lnSpcReduction="20000"/>
          </a:bodyPr>
          <a:lstStyle/>
          <a:p>
            <a:pPr algn="just"/>
            <a:r>
              <a:rPr lang="fr" sz="2900" dirty="0"/>
              <a:t>Utiliser de l’</a:t>
            </a:r>
            <a:r>
              <a:rPr lang="fr" sz="2900" b="1" dirty="0"/>
              <a:t>Azithromycine</a:t>
            </a:r>
            <a:r>
              <a:rPr lang="fr" sz="2900" dirty="0"/>
              <a:t> par voie orale (</a:t>
            </a:r>
            <a:r>
              <a:rPr lang="fr-FR" sz="2900" dirty="0"/>
              <a:t>dose unique de 20 mg/kg de poids corporel, jusqu’à un maximum de 1 g)</a:t>
            </a:r>
          </a:p>
          <a:p>
            <a:pPr algn="just"/>
            <a:r>
              <a:rPr lang="fr" sz="2900" dirty="0"/>
              <a:t>Ou une pommade ophtalmique à </a:t>
            </a:r>
            <a:r>
              <a:rPr lang="fr" sz="2900" b="1" dirty="0"/>
              <a:t>la </a:t>
            </a:r>
            <a:r>
              <a:rPr lang="fr-FR" sz="2900" b="1" dirty="0"/>
              <a:t>T</a:t>
            </a:r>
            <a:r>
              <a:rPr lang="fr" sz="2900" b="1" dirty="0"/>
              <a:t>étracycline</a:t>
            </a:r>
            <a:r>
              <a:rPr lang="fr" sz="2900" dirty="0"/>
              <a:t> </a:t>
            </a:r>
            <a:r>
              <a:rPr lang="fr-FR" sz="2900" dirty="0"/>
              <a:t>pdt 6 semaines</a:t>
            </a:r>
            <a:endParaRPr lang="fr" altLang="en-US" sz="2900" dirty="0"/>
          </a:p>
          <a:p>
            <a:pPr algn="just"/>
            <a:endParaRPr lang="fr-FR" sz="1700" dirty="0"/>
          </a:p>
          <a:p>
            <a:pPr algn="just"/>
            <a:endParaRPr lang="fr-FR" sz="1700" dirty="0"/>
          </a:p>
          <a:p>
            <a:endParaRPr lang="fr-FR" dirty="0"/>
          </a:p>
          <a:p>
            <a:r>
              <a:rPr lang="fr" sz="3100" dirty="0"/>
              <a:t>Les enquêtes permettent de déterminer quels districts ont besoin d’une distribution généralisée d’antibiotiques</a:t>
            </a:r>
            <a:r>
              <a:rPr lang="fr" sz="2300" dirty="0"/>
              <a:t>. </a:t>
            </a:r>
          </a:p>
          <a:p>
            <a:endParaRPr lang="fr-FR" dirty="0"/>
          </a:p>
        </p:txBody>
      </p:sp>
      <p:pic>
        <p:nvPicPr>
          <p:cNvPr id="5" name="Picture 4" descr="David 1.jpg">
            <a:extLst>
              <a:ext uri="{FF2B5EF4-FFF2-40B4-BE49-F238E27FC236}">
                <a16:creationId xmlns:a16="http://schemas.microsoft.com/office/drawing/2014/main" id="{682E00A2-6ABA-4B9A-9500-3E18690EE2AC}"/>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219700" y="987425"/>
            <a:ext cx="6132512"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sq">
                <a:solidFill>
                  <a:srgbClr val="000000"/>
                </a:solidFill>
                <a:miter lim="800000"/>
                <a:headEnd/>
                <a:tailEnd/>
              </a14:hiddenLine>
            </a:ext>
          </a:extLst>
        </p:spPr>
      </p:pic>
    </p:spTree>
    <p:extLst>
      <p:ext uri="{BB962C8B-B14F-4D97-AF65-F5344CB8AC3E}">
        <p14:creationId xmlns:p14="http://schemas.microsoft.com/office/powerpoint/2010/main" val="115215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942C-E9CC-4B91-8F18-CEDE8B4FBF59}"/>
              </a:ext>
            </a:extLst>
          </p:cNvPr>
          <p:cNvSpPr>
            <a:spLocks noGrp="1"/>
          </p:cNvSpPr>
          <p:nvPr>
            <p:ph type="title"/>
          </p:nvPr>
        </p:nvSpPr>
        <p:spPr/>
        <p:txBody>
          <a:bodyPr/>
          <a:lstStyle/>
          <a:p>
            <a:r>
              <a:rPr lang="fr-FR" b="1" dirty="0"/>
              <a:t>1.OBJECTIFS</a:t>
            </a:r>
            <a:endParaRPr lang="en-US" b="1" dirty="0"/>
          </a:p>
        </p:txBody>
      </p:sp>
      <p:sp>
        <p:nvSpPr>
          <p:cNvPr id="3" name="Espace réservé du contenu 2">
            <a:extLst>
              <a:ext uri="{FF2B5EF4-FFF2-40B4-BE49-F238E27FC236}">
                <a16:creationId xmlns:a16="http://schemas.microsoft.com/office/drawing/2014/main" id="{C54CE820-4F9E-4D36-BB58-BE3E0DBA99CD}"/>
              </a:ext>
            </a:extLst>
          </p:cNvPr>
          <p:cNvSpPr>
            <a:spLocks noGrp="1"/>
          </p:cNvSpPr>
          <p:nvPr>
            <p:ph idx="1"/>
          </p:nvPr>
        </p:nvSpPr>
        <p:spPr>
          <a:xfrm>
            <a:off x="838200" y="1825625"/>
            <a:ext cx="10515600" cy="4810702"/>
          </a:xfrm>
        </p:spPr>
        <p:txBody>
          <a:bodyPr>
            <a:normAutofit fontScale="70000" lnSpcReduction="20000"/>
          </a:bodyPr>
          <a:lstStyle/>
          <a:p>
            <a:r>
              <a:rPr lang="fr-FR" sz="4500" b="1" dirty="0"/>
              <a:t>Objectif  opérationnel</a:t>
            </a:r>
          </a:p>
          <a:p>
            <a:pPr>
              <a:buFont typeface="Wingdings" pitchFamily="2" charset="2"/>
              <a:buChar char="Ø"/>
            </a:pPr>
            <a:r>
              <a:rPr lang="fr-FR" dirty="0"/>
              <a:t>Permettre au futur médecin de correctement prendre en charge le Trachome et ses complications</a:t>
            </a:r>
            <a:endParaRPr lang="fr-FR" dirty="0">
              <a:highlight>
                <a:srgbClr val="FFFF00"/>
              </a:highlight>
            </a:endParaRPr>
          </a:p>
          <a:p>
            <a:pPr marL="0" indent="0">
              <a:buNone/>
            </a:pPr>
            <a:endParaRPr lang="fr-FR" dirty="0"/>
          </a:p>
          <a:p>
            <a:r>
              <a:rPr lang="fr-FR" sz="4500" b="1" dirty="0"/>
              <a:t>Objectifs  pédagogiques</a:t>
            </a:r>
            <a:endParaRPr lang="fr-FR" dirty="0"/>
          </a:p>
          <a:p>
            <a:pPr marL="0" indent="0">
              <a:buNone/>
            </a:pPr>
            <a:r>
              <a:rPr lang="fr-FR" dirty="0"/>
              <a:t>Au terme de l’enseignement, l’apprenant doit être capable de:</a:t>
            </a:r>
          </a:p>
          <a:p>
            <a:pPr marL="0" indent="0">
              <a:buNone/>
            </a:pPr>
            <a:endParaRPr lang="fr-FR" dirty="0"/>
          </a:p>
          <a:p>
            <a:pPr>
              <a:buFont typeface="Wingdings" pitchFamily="2" charset="2"/>
              <a:buChar char="Ø"/>
            </a:pPr>
            <a:r>
              <a:rPr lang="fr-FR" dirty="0"/>
              <a:t>Définir le Trachome</a:t>
            </a:r>
            <a:endParaRPr lang="fr-FR" dirty="0">
              <a:highlight>
                <a:srgbClr val="FFFF00"/>
              </a:highlight>
            </a:endParaRPr>
          </a:p>
          <a:p>
            <a:pPr>
              <a:buFont typeface="Wingdings" pitchFamily="2" charset="2"/>
              <a:buChar char="Ø"/>
            </a:pPr>
            <a:r>
              <a:rPr lang="fr-FR" dirty="0"/>
              <a:t>Décliner l’épidémiologie et la physiopathologie du Trachome</a:t>
            </a:r>
            <a:endParaRPr lang="fr-FR" dirty="0">
              <a:highlight>
                <a:srgbClr val="FFFF00"/>
              </a:highlight>
            </a:endParaRPr>
          </a:p>
          <a:p>
            <a:pPr>
              <a:buFont typeface="Wingdings" pitchFamily="2" charset="2"/>
              <a:buChar char="Ø"/>
            </a:pPr>
            <a:r>
              <a:rPr lang="fr-FR" dirty="0"/>
              <a:t>Décrire la clinique du Trachome</a:t>
            </a:r>
            <a:endParaRPr lang="fr-FR" dirty="0">
              <a:highlight>
                <a:srgbClr val="FFFF00"/>
              </a:highlight>
            </a:endParaRPr>
          </a:p>
          <a:p>
            <a:pPr>
              <a:buFont typeface="Wingdings" pitchFamily="2" charset="2"/>
              <a:buChar char="Ø"/>
            </a:pPr>
            <a:r>
              <a:rPr lang="fr-FR" dirty="0"/>
              <a:t>Poser le diagnostic de ladite maladie</a:t>
            </a:r>
          </a:p>
          <a:p>
            <a:pPr>
              <a:buFont typeface="Wingdings" pitchFamily="2" charset="2"/>
              <a:buChar char="Ø"/>
            </a:pPr>
            <a:r>
              <a:rPr lang="fr-FR" dirty="0"/>
              <a:t>Poser le diagnostic différentiel de ladite maladie</a:t>
            </a:r>
          </a:p>
          <a:p>
            <a:pPr>
              <a:buFont typeface="Wingdings" pitchFamily="2" charset="2"/>
              <a:buChar char="Ø"/>
            </a:pPr>
            <a:r>
              <a:rPr lang="fr-FR" dirty="0"/>
              <a:t>Traiter correctement ladite maladie et les complications éventuelles</a:t>
            </a:r>
          </a:p>
          <a:p>
            <a:pPr>
              <a:buFont typeface="Wingdings" pitchFamily="2" charset="2"/>
              <a:buChar char="Ø"/>
            </a:pPr>
            <a:r>
              <a:rPr lang="fr-FR" dirty="0"/>
              <a:t>D’assurer la sensibilisation de sa communauté en vue d’assurer la prévention de la dite maladie,</a:t>
            </a:r>
          </a:p>
          <a:p>
            <a:endParaRPr lang="en-US" dirty="0"/>
          </a:p>
        </p:txBody>
      </p:sp>
    </p:spTree>
    <p:extLst>
      <p:ext uri="{BB962C8B-B14F-4D97-AF65-F5344CB8AC3E}">
        <p14:creationId xmlns:p14="http://schemas.microsoft.com/office/powerpoint/2010/main" val="630638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B58BF-6811-4B94-8FFE-871D9FE509B9}"/>
              </a:ext>
            </a:extLst>
          </p:cNvPr>
          <p:cNvSpPr>
            <a:spLocks noGrp="1"/>
          </p:cNvSpPr>
          <p:nvPr>
            <p:ph type="title"/>
          </p:nvPr>
        </p:nvSpPr>
        <p:spPr/>
        <p:txBody>
          <a:bodyPr>
            <a:normAutofit/>
          </a:bodyPr>
          <a:lstStyle/>
          <a:p>
            <a:r>
              <a:rPr lang="fr" sz="3600" b="1" i="0" u="none" baseline="0" dirty="0"/>
              <a:t>Nettoyage du visage</a:t>
            </a:r>
            <a:endParaRPr lang="fr-FR" sz="3600" dirty="0"/>
          </a:p>
        </p:txBody>
      </p:sp>
      <p:sp>
        <p:nvSpPr>
          <p:cNvPr id="4" name="Espace réservé du texte 3">
            <a:extLst>
              <a:ext uri="{FF2B5EF4-FFF2-40B4-BE49-F238E27FC236}">
                <a16:creationId xmlns:a16="http://schemas.microsoft.com/office/drawing/2014/main" id="{1D8A6163-220E-49BE-8D89-4FD59D0077AC}"/>
              </a:ext>
            </a:extLst>
          </p:cNvPr>
          <p:cNvSpPr>
            <a:spLocks noGrp="1"/>
          </p:cNvSpPr>
          <p:nvPr>
            <p:ph type="body" sz="half" idx="2"/>
          </p:nvPr>
        </p:nvSpPr>
        <p:spPr/>
        <p:txBody>
          <a:bodyPr/>
          <a:lstStyle/>
          <a:p>
            <a:pPr algn="ctr"/>
            <a:r>
              <a:rPr lang="fr" sz="2400" dirty="0"/>
              <a:t>Réduit le risque de transmission de l’infection.</a:t>
            </a:r>
          </a:p>
          <a:p>
            <a:pPr algn="ctr"/>
            <a:endParaRPr lang="fr" altLang="en-US" sz="2400" dirty="0"/>
          </a:p>
          <a:p>
            <a:pPr algn="ctr"/>
            <a:endParaRPr lang="fr" altLang="en-US" sz="2400" dirty="0"/>
          </a:p>
          <a:p>
            <a:pPr algn="ctr"/>
            <a:endParaRPr lang="fr" altLang="en-US" sz="2400" dirty="0"/>
          </a:p>
          <a:p>
            <a:pPr algn="ctr"/>
            <a:endParaRPr lang="fr" altLang="en-US" sz="2400" dirty="0"/>
          </a:p>
          <a:p>
            <a:pPr algn="ctr"/>
            <a:r>
              <a:rPr lang="fr" dirty="0"/>
              <a:t>    </a:t>
            </a:r>
            <a:r>
              <a:rPr lang="fr" sz="2000" dirty="0"/>
              <a:t>Les enquêtes fournissent des informations sur la disponibilité de l’eau.</a:t>
            </a:r>
          </a:p>
          <a:p>
            <a:pPr algn="ctr"/>
            <a:endParaRPr lang="fr" altLang="en-US" sz="2000" dirty="0"/>
          </a:p>
          <a:p>
            <a:endParaRPr lang="fr-FR" dirty="0"/>
          </a:p>
        </p:txBody>
      </p:sp>
      <p:pic>
        <p:nvPicPr>
          <p:cNvPr id="5" name="Content Placeholder 11" descr="1.jpg">
            <a:extLst>
              <a:ext uri="{FF2B5EF4-FFF2-40B4-BE49-F238E27FC236}">
                <a16:creationId xmlns:a16="http://schemas.microsoft.com/office/drawing/2014/main" id="{B26CA94D-F123-4C7E-9F66-FE641CD0C3DF}"/>
              </a:ext>
            </a:extLst>
          </p:cNvPr>
          <p:cNvPicPr>
            <a:picLocks noGrp="1" noChangeAspect="1"/>
          </p:cNvPicPr>
          <p:nvPr>
            <p:ph type="pic" idx="1"/>
            <p:custDataLst>
              <p:tags r:id="rId1"/>
            </p:custDataLst>
          </p:nvPr>
        </p:nvPicPr>
        <p:blipFill>
          <a:blip r:embed="rId3">
            <a:extLst>
              <a:ext uri="{28A0092B-C50C-407E-A947-70E740481C1C}">
                <a14:useLocalDpi xmlns:a14="http://schemas.microsoft.com/office/drawing/2010/main" val="0"/>
              </a:ext>
            </a:extLst>
          </a:blip>
          <a:srcRect t="25126" b="25126"/>
          <a:stretch>
            <a:fillRect/>
          </a:stretch>
        </p:blipFill>
        <p:spPr>
          <a:xfrm>
            <a:off x="5767754" y="1406769"/>
            <a:ext cx="4994032" cy="5205046"/>
          </a:xfrm>
        </p:spPr>
      </p:pic>
    </p:spTree>
    <p:extLst>
      <p:ext uri="{BB962C8B-B14F-4D97-AF65-F5344CB8AC3E}">
        <p14:creationId xmlns:p14="http://schemas.microsoft.com/office/powerpoint/2010/main" val="106870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D9BEC-9A58-4C54-AC9E-DAF5222A3365}"/>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1DB12862-75B5-4BD6-999B-BE49E4CD26DD}"/>
              </a:ext>
            </a:extLst>
          </p:cNvPr>
          <p:cNvSpPr>
            <a:spLocks noGrp="1"/>
          </p:cNvSpPr>
          <p:nvPr>
            <p:ph idx="1"/>
          </p:nvPr>
        </p:nvSpPr>
        <p:spPr>
          <a:xfrm>
            <a:off x="838200" y="1825624"/>
            <a:ext cx="10515600" cy="4803775"/>
          </a:xfrm>
        </p:spPr>
        <p:txBody>
          <a:bodyPr>
            <a:normAutofit/>
          </a:bodyPr>
          <a:lstStyle/>
          <a:p>
            <a:r>
              <a:rPr lang="fr-FR" sz="2400" dirty="0"/>
              <a:t>Le trachome est la principale cause de cécité d’origine infectieuse dans le monde. </a:t>
            </a:r>
          </a:p>
          <a:p>
            <a:r>
              <a:rPr lang="fr-FR" sz="2400" dirty="0"/>
              <a:t>Il est dû à une bactérie intracellulaire obligatoire, Chlamydia trachomatis. </a:t>
            </a:r>
          </a:p>
          <a:p>
            <a:r>
              <a:rPr lang="fr-FR" sz="2400" dirty="0"/>
              <a:t>L’infection se transmet par contact direct ou indirect avec l’écoulement oculaire ou nasal de personnes infectées, en particulier les jeunes enfants qui forment le principal réservoir de l’infection. </a:t>
            </a:r>
          </a:p>
          <a:p>
            <a:r>
              <a:rPr lang="fr-FR" sz="2400" dirty="0"/>
              <a:t>Il est également transmis par certaines espèces de mouches qui ont été en contact avec les yeux ou le nez de personnes infectées.</a:t>
            </a:r>
          </a:p>
          <a:p>
            <a:r>
              <a:rPr lang="fr-FR" sz="2400" dirty="0"/>
              <a:t>les programmes d’élimination du trachome dans les pays d’endémie sont mis en œuvre dans le cadre de la stratégie CHANCE, recommandée par l’OMS, </a:t>
            </a:r>
          </a:p>
        </p:txBody>
      </p:sp>
    </p:spTree>
    <p:extLst>
      <p:ext uri="{BB962C8B-B14F-4D97-AF65-F5344CB8AC3E}">
        <p14:creationId xmlns:p14="http://schemas.microsoft.com/office/powerpoint/2010/main" val="221977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87A82-D52D-4C61-B3EB-131C32BC683A}"/>
              </a:ext>
            </a:extLst>
          </p:cNvPr>
          <p:cNvSpPr>
            <a:spLocks noGrp="1"/>
          </p:cNvSpPr>
          <p:nvPr>
            <p:ph type="title"/>
          </p:nvPr>
        </p:nvSpPr>
        <p:spPr/>
        <p:txBody>
          <a:bodyPr>
            <a:normAutofit/>
          </a:bodyPr>
          <a:lstStyle/>
          <a:p>
            <a:r>
              <a:rPr lang="fr-FR" b="1" dirty="0"/>
              <a:t>REFERENCES</a:t>
            </a:r>
          </a:p>
        </p:txBody>
      </p:sp>
      <p:sp>
        <p:nvSpPr>
          <p:cNvPr id="3" name="Espace réservé du contenu 2">
            <a:extLst>
              <a:ext uri="{FF2B5EF4-FFF2-40B4-BE49-F238E27FC236}">
                <a16:creationId xmlns:a16="http://schemas.microsoft.com/office/drawing/2014/main" id="{1915642F-57BD-4D62-9E88-D9DF87C0F3D0}"/>
              </a:ext>
            </a:extLst>
          </p:cNvPr>
          <p:cNvSpPr>
            <a:spLocks noGrp="1"/>
          </p:cNvSpPr>
          <p:nvPr>
            <p:ph idx="1"/>
          </p:nvPr>
        </p:nvSpPr>
        <p:spPr/>
        <p:txBody>
          <a:bodyPr>
            <a:noAutofit/>
          </a:bodyPr>
          <a:lstStyle/>
          <a:p>
            <a:pPr algn="just"/>
            <a:r>
              <a:rPr lang="fr-FR" sz="2000" dirty="0"/>
              <a:t>Kilangalanga, J., </a:t>
            </a:r>
            <a:r>
              <a:rPr lang="fr-FR" sz="2000" dirty="0" err="1"/>
              <a:t>Ndjemba</a:t>
            </a:r>
            <a:r>
              <a:rPr lang="fr-FR" sz="2000" dirty="0"/>
              <a:t>, J. M., </a:t>
            </a:r>
            <a:r>
              <a:rPr lang="fr-FR" sz="2000" dirty="0" err="1"/>
              <a:t>Uvon</a:t>
            </a:r>
            <a:r>
              <a:rPr lang="fr-FR" sz="2000" dirty="0"/>
              <a:t>, P. A., </a:t>
            </a:r>
            <a:r>
              <a:rPr lang="fr-FR" sz="2000" dirty="0" err="1"/>
              <a:t>Kibangala</a:t>
            </a:r>
            <a:r>
              <a:rPr lang="fr-FR" sz="2000" dirty="0"/>
              <a:t>, F. M., </a:t>
            </a:r>
            <a:r>
              <a:rPr lang="fr-FR" sz="2000" dirty="0" err="1"/>
              <a:t>Mwandulo</a:t>
            </a:r>
            <a:r>
              <a:rPr lang="fr-FR" sz="2000" dirty="0"/>
              <a:t>, J. L. S. B., </a:t>
            </a:r>
            <a:r>
              <a:rPr lang="fr-FR" sz="2000" dirty="0" err="1"/>
              <a:t>Mavula</a:t>
            </a:r>
            <a:r>
              <a:rPr lang="fr-FR" sz="2000" dirty="0"/>
              <a:t>, </a:t>
            </a:r>
            <a:r>
              <a:rPr lang="fr-FR" sz="2000" dirty="0" err="1"/>
              <a:t>N.,for</a:t>
            </a:r>
            <a:r>
              <a:rPr lang="fr-FR" sz="2000" dirty="0"/>
              <a:t> the Global Trachoma Mapping Project. (2017). Trachoma in the Democratic </a:t>
            </a:r>
            <a:r>
              <a:rPr lang="fr-FR" sz="2000" dirty="0" err="1"/>
              <a:t>Republic</a:t>
            </a:r>
            <a:r>
              <a:rPr lang="fr-FR" sz="2000" dirty="0"/>
              <a:t> of the Congo: </a:t>
            </a:r>
            <a:r>
              <a:rPr lang="fr-FR" sz="2000" dirty="0" err="1"/>
              <a:t>Results</a:t>
            </a:r>
            <a:r>
              <a:rPr lang="fr-FR" sz="2000" dirty="0"/>
              <a:t> of 46 Baseline </a:t>
            </a:r>
            <a:r>
              <a:rPr lang="fr-FR" sz="2000" dirty="0" err="1"/>
              <a:t>Prevalence</a:t>
            </a:r>
            <a:r>
              <a:rPr lang="fr-FR" sz="2000" dirty="0"/>
              <a:t> </a:t>
            </a:r>
            <a:r>
              <a:rPr lang="fr-FR" sz="2000" dirty="0" err="1"/>
              <a:t>Surveys</a:t>
            </a:r>
            <a:r>
              <a:rPr lang="fr-FR" sz="2000" dirty="0"/>
              <a:t> </a:t>
            </a:r>
            <a:r>
              <a:rPr lang="fr-FR" sz="2000" dirty="0" err="1"/>
              <a:t>Conducted</a:t>
            </a:r>
            <a:r>
              <a:rPr lang="fr-FR" sz="2000" dirty="0"/>
              <a:t> </a:t>
            </a:r>
            <a:r>
              <a:rPr lang="fr-FR" sz="2000" dirty="0" err="1"/>
              <a:t>with</a:t>
            </a:r>
            <a:r>
              <a:rPr lang="fr-FR" sz="2000" dirty="0"/>
              <a:t> the Global Trachoma Mapping Project. </a:t>
            </a:r>
            <a:r>
              <a:rPr lang="fr-FR" sz="2000" i="1" dirty="0" err="1"/>
              <a:t>Ophthalmic</a:t>
            </a:r>
            <a:r>
              <a:rPr lang="fr-FR" sz="2000" i="1" dirty="0"/>
              <a:t> </a:t>
            </a:r>
            <a:r>
              <a:rPr lang="fr-FR" sz="2000" i="1" dirty="0" err="1"/>
              <a:t>Epidemiology</a:t>
            </a:r>
            <a:r>
              <a:rPr lang="fr-FR" sz="2000" dirty="0"/>
              <a:t>, 25(sup1), 192–200.</a:t>
            </a:r>
          </a:p>
          <a:p>
            <a:pPr algn="just"/>
            <a:r>
              <a:rPr lang="en-US" sz="2000" dirty="0"/>
              <a:t>Emma M Harding-</a:t>
            </a:r>
            <a:r>
              <a:rPr lang="en-US" sz="2000" dirty="0" err="1"/>
              <a:t>Esch</a:t>
            </a:r>
            <a:r>
              <a:rPr lang="en-US" sz="2000" dirty="0"/>
              <a:t> a, Clara R </a:t>
            </a:r>
            <a:r>
              <a:rPr lang="en-US" sz="2000" dirty="0" err="1"/>
              <a:t>Burgert</a:t>
            </a:r>
            <a:r>
              <a:rPr lang="en-US" sz="2000" dirty="0"/>
              <a:t>-Brucker b, Cristina </a:t>
            </a:r>
            <a:r>
              <a:rPr lang="en-US" sz="2000" dirty="0" err="1"/>
              <a:t>Jimenezc</a:t>
            </a:r>
            <a:r>
              <a:rPr lang="en-US" sz="2000" dirty="0"/>
              <a:t>, Ana </a:t>
            </a:r>
            <a:r>
              <a:rPr lang="en-US" sz="2000" dirty="0" err="1"/>
              <a:t>Bakhtiarid</a:t>
            </a:r>
            <a:r>
              <a:rPr lang="en-US" sz="2000" dirty="0"/>
              <a:t>, Rebecca </a:t>
            </a:r>
            <a:r>
              <a:rPr lang="en-US" sz="2000" dirty="0" err="1"/>
              <a:t>Willisd</a:t>
            </a:r>
            <a:r>
              <a:rPr lang="en-US" sz="2000" dirty="0"/>
              <a:t>, Michael </a:t>
            </a:r>
            <a:r>
              <a:rPr lang="en-US" sz="2000" dirty="0" err="1"/>
              <a:t>Dejene</a:t>
            </a:r>
            <a:r>
              <a:rPr lang="en-US" sz="2000" dirty="0"/>
              <a:t> </a:t>
            </a:r>
            <a:r>
              <a:rPr lang="en-US" sz="2000" dirty="0" err="1"/>
              <a:t>Bejigae</a:t>
            </a:r>
            <a:r>
              <a:rPr lang="en-US" sz="2000" dirty="0"/>
              <a:t> et al. Tropical Data: Approach and Methodology as Applied to Trachoma Prevalence Surveys. </a:t>
            </a:r>
            <a:r>
              <a:rPr lang="en-US" sz="2000" i="1" dirty="0"/>
              <a:t>Ophthalmic Epidemiology </a:t>
            </a:r>
            <a:r>
              <a:rPr lang="en-US" sz="2000" dirty="0"/>
              <a:t>2023, Vol. 30, No. 6, 544–60.</a:t>
            </a:r>
            <a:endParaRPr lang="fr-FR" sz="2000" dirty="0"/>
          </a:p>
          <a:p>
            <a:pPr algn="just"/>
            <a:r>
              <a:rPr lang="fr-FR" sz="2000" dirty="0"/>
              <a:t>Hu, V.H., Harding-Esch, E.M., Burton, M.J., Bailey, R.L., </a:t>
            </a:r>
            <a:r>
              <a:rPr lang="fr-FR" sz="2000" dirty="0" err="1"/>
              <a:t>Kadimpeul</a:t>
            </a:r>
            <a:r>
              <a:rPr lang="fr-FR" sz="2000" dirty="0"/>
              <a:t>, J. and </a:t>
            </a:r>
            <a:r>
              <a:rPr lang="fr-FR" sz="2000" dirty="0" err="1"/>
              <a:t>Mabey</a:t>
            </a:r>
            <a:r>
              <a:rPr lang="fr-FR" sz="2000" dirty="0"/>
              <a:t>, D.C.W. (2010), </a:t>
            </a:r>
            <a:r>
              <a:rPr lang="fr-FR" sz="2000" dirty="0" err="1"/>
              <a:t>Epidemiology</a:t>
            </a:r>
            <a:r>
              <a:rPr lang="fr-FR" sz="2000" dirty="0"/>
              <a:t> and control of trachoma: </a:t>
            </a:r>
            <a:r>
              <a:rPr lang="fr-FR" sz="2000" dirty="0" err="1"/>
              <a:t>Systematic</a:t>
            </a:r>
            <a:r>
              <a:rPr lang="fr-FR" sz="2000" dirty="0"/>
              <a:t> </a:t>
            </a:r>
            <a:r>
              <a:rPr lang="fr-FR" sz="2000" dirty="0" err="1"/>
              <a:t>review</a:t>
            </a:r>
            <a:r>
              <a:rPr lang="fr-FR" sz="2000" dirty="0"/>
              <a:t>. </a:t>
            </a:r>
            <a:r>
              <a:rPr lang="fr-FR" sz="2000" i="1" dirty="0"/>
              <a:t>Tropical </a:t>
            </a:r>
            <a:r>
              <a:rPr lang="fr-FR" sz="2000" i="1" dirty="0" err="1"/>
              <a:t>Medicine</a:t>
            </a:r>
            <a:r>
              <a:rPr lang="fr-FR" sz="2000" i="1" dirty="0"/>
              <a:t> &amp; International </a:t>
            </a:r>
            <a:r>
              <a:rPr lang="fr-FR" sz="2000" i="1" dirty="0" err="1"/>
              <a:t>Health</a:t>
            </a:r>
            <a:r>
              <a:rPr lang="fr-FR" sz="2000" i="1" dirty="0"/>
              <a:t>, </a:t>
            </a:r>
            <a:r>
              <a:rPr lang="fr-FR" sz="2000" dirty="0"/>
              <a:t>15: 673-691.</a:t>
            </a:r>
          </a:p>
          <a:p>
            <a:r>
              <a:rPr lang="fr-FR" sz="2000" dirty="0" err="1"/>
              <a:t>Resnikof</a:t>
            </a:r>
            <a:r>
              <a:rPr lang="fr-FR" sz="2000" dirty="0"/>
              <a:t> </a:t>
            </a:r>
            <a:r>
              <a:rPr lang="fr-FR" sz="2000" dirty="0" err="1"/>
              <a:t>S.Trachome</a:t>
            </a:r>
            <a:r>
              <a:rPr lang="fr-FR" sz="2000" dirty="0"/>
              <a:t>. </a:t>
            </a:r>
            <a:r>
              <a:rPr lang="fr-FR" sz="2000" i="1" dirty="0"/>
              <a:t>Ophtalmologie</a:t>
            </a:r>
            <a:r>
              <a:rPr lang="fr-FR" sz="2000" dirty="0"/>
              <a:t> </a:t>
            </a:r>
            <a:r>
              <a:rPr lang="fr-FR" sz="2000" b="1" dirty="0"/>
              <a:t>.</a:t>
            </a:r>
            <a:r>
              <a:rPr lang="fr-FR" sz="2000" dirty="0"/>
              <a:t>Volume 14 , n◦3 ,Septembre 2017.http://dx.doi.org/10.1016/S0246-0343(17)71282-8</a:t>
            </a:r>
          </a:p>
        </p:txBody>
      </p:sp>
    </p:spTree>
    <p:extLst>
      <p:ext uri="{BB962C8B-B14F-4D97-AF65-F5344CB8AC3E}">
        <p14:creationId xmlns:p14="http://schemas.microsoft.com/office/powerpoint/2010/main" val="282841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6C99AB9-ACB9-46DC-9C74-F991090FAAB3}"/>
              </a:ext>
            </a:extLst>
          </p:cNvPr>
          <p:cNvPicPr>
            <a:picLocks noChangeAspect="1"/>
          </p:cNvPicPr>
          <p:nvPr/>
        </p:nvPicPr>
        <p:blipFill>
          <a:blip r:embed="rId2"/>
          <a:stretch>
            <a:fillRect/>
          </a:stretch>
        </p:blipFill>
        <p:spPr>
          <a:xfrm>
            <a:off x="2224704" y="1475062"/>
            <a:ext cx="7742591" cy="4639988"/>
          </a:xfrm>
          <a:prstGeom prst="rect">
            <a:avLst/>
          </a:prstGeom>
        </p:spPr>
      </p:pic>
      <p:sp>
        <p:nvSpPr>
          <p:cNvPr id="3" name="ZoneTexte 2">
            <a:extLst>
              <a:ext uri="{FF2B5EF4-FFF2-40B4-BE49-F238E27FC236}">
                <a16:creationId xmlns:a16="http://schemas.microsoft.com/office/drawing/2014/main" id="{9A459AE5-2F44-460F-B5E7-553F3621DC70}"/>
              </a:ext>
            </a:extLst>
          </p:cNvPr>
          <p:cNvSpPr txBox="1"/>
          <p:nvPr/>
        </p:nvSpPr>
        <p:spPr>
          <a:xfrm>
            <a:off x="3186113" y="742950"/>
            <a:ext cx="6129337" cy="523220"/>
          </a:xfrm>
          <a:prstGeom prst="rect">
            <a:avLst/>
          </a:prstGeom>
          <a:noFill/>
        </p:spPr>
        <p:txBody>
          <a:bodyPr wrap="square" rtlCol="0">
            <a:spAutoFit/>
          </a:bodyPr>
          <a:lstStyle/>
          <a:p>
            <a:r>
              <a:rPr lang="fr-FR" sz="2800" b="1" dirty="0"/>
              <a:t>MERCI DE VOTRE ATTENTION</a:t>
            </a:r>
          </a:p>
        </p:txBody>
      </p:sp>
    </p:spTree>
    <p:extLst>
      <p:ext uri="{BB962C8B-B14F-4D97-AF65-F5344CB8AC3E}">
        <p14:creationId xmlns:p14="http://schemas.microsoft.com/office/powerpoint/2010/main" val="277900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7F3B1-9036-4E49-9EBE-D24E9BC8BC85}"/>
              </a:ext>
            </a:extLst>
          </p:cNvPr>
          <p:cNvSpPr>
            <a:spLocks noGrp="1"/>
          </p:cNvSpPr>
          <p:nvPr>
            <p:ph type="title"/>
          </p:nvPr>
        </p:nvSpPr>
        <p:spPr/>
        <p:txBody>
          <a:bodyPr/>
          <a:lstStyle/>
          <a:p>
            <a:r>
              <a:rPr lang="fr-FR" b="1" dirty="0"/>
              <a:t>2.APPROCHE PÉDAGOGIQUE</a:t>
            </a:r>
            <a:endParaRPr lang="en-US" dirty="0"/>
          </a:p>
        </p:txBody>
      </p:sp>
      <p:sp>
        <p:nvSpPr>
          <p:cNvPr id="3" name="Espace réservé du contenu 2">
            <a:extLst>
              <a:ext uri="{FF2B5EF4-FFF2-40B4-BE49-F238E27FC236}">
                <a16:creationId xmlns:a16="http://schemas.microsoft.com/office/drawing/2014/main" id="{64C0438E-241B-4D9E-AF5E-3B84E5DD1B64}"/>
              </a:ext>
            </a:extLst>
          </p:cNvPr>
          <p:cNvSpPr>
            <a:spLocks noGrp="1"/>
          </p:cNvSpPr>
          <p:nvPr>
            <p:ph idx="1"/>
          </p:nvPr>
        </p:nvSpPr>
        <p:spPr/>
        <p:txBody>
          <a:bodyPr>
            <a:normAutofit lnSpcReduction="10000"/>
          </a:bodyPr>
          <a:lstStyle/>
          <a:p>
            <a:r>
              <a:rPr lang="fr-FR" dirty="0"/>
              <a:t>Prérequis (Anatomie, Histologie, Physiologie, Pharmacologie…)</a:t>
            </a:r>
          </a:p>
          <a:p>
            <a:r>
              <a:rPr lang="fr-FR" dirty="0"/>
              <a:t>Enseignement interactif</a:t>
            </a:r>
          </a:p>
          <a:p>
            <a:r>
              <a:rPr lang="fr-FR" dirty="0"/>
              <a:t>PowerPoint</a:t>
            </a:r>
          </a:p>
          <a:p>
            <a:r>
              <a:rPr lang="fr-FR" dirty="0"/>
              <a:t>Vidéoprojecteur </a:t>
            </a:r>
          </a:p>
          <a:p>
            <a:r>
              <a:rPr lang="fr-FR" dirty="0"/>
              <a:t>Notes de cours</a:t>
            </a:r>
          </a:p>
          <a:p>
            <a:r>
              <a:rPr lang="fr-FR" dirty="0"/>
              <a:t>Internet</a:t>
            </a:r>
          </a:p>
          <a:p>
            <a:r>
              <a:rPr lang="fr-FR" dirty="0"/>
              <a:t>Bibliothèque </a:t>
            </a:r>
          </a:p>
          <a:p>
            <a:r>
              <a:rPr lang="fr-FR" dirty="0"/>
              <a:t>Cours clinique en groupe (Travaux Pratiques)</a:t>
            </a:r>
          </a:p>
          <a:p>
            <a:r>
              <a:rPr lang="fr-FR" dirty="0"/>
              <a:t>Evaluation classique/QCM</a:t>
            </a:r>
          </a:p>
          <a:p>
            <a:endParaRPr lang="en-US" dirty="0"/>
          </a:p>
        </p:txBody>
      </p:sp>
    </p:spTree>
    <p:extLst>
      <p:ext uri="{BB962C8B-B14F-4D97-AF65-F5344CB8AC3E}">
        <p14:creationId xmlns:p14="http://schemas.microsoft.com/office/powerpoint/2010/main" val="424978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A4CE0-1FE8-49D2-8DAC-879B53D9DD03}"/>
              </a:ext>
            </a:extLst>
          </p:cNvPr>
          <p:cNvSpPr>
            <a:spLocks noGrp="1"/>
          </p:cNvSpPr>
          <p:nvPr>
            <p:ph type="title"/>
          </p:nvPr>
        </p:nvSpPr>
        <p:spPr>
          <a:xfrm>
            <a:off x="839788" y="457200"/>
            <a:ext cx="3932237" cy="748145"/>
          </a:xfrm>
        </p:spPr>
        <p:txBody>
          <a:bodyPr>
            <a:normAutofit/>
          </a:bodyPr>
          <a:lstStyle/>
          <a:p>
            <a:r>
              <a:rPr lang="fr-FR" sz="4400" b="1" dirty="0"/>
              <a:t>3.DEFINITION</a:t>
            </a:r>
          </a:p>
        </p:txBody>
      </p:sp>
      <p:sp>
        <p:nvSpPr>
          <p:cNvPr id="4" name="Espace réservé du texte 3">
            <a:extLst>
              <a:ext uri="{FF2B5EF4-FFF2-40B4-BE49-F238E27FC236}">
                <a16:creationId xmlns:a16="http://schemas.microsoft.com/office/drawing/2014/main" id="{DBE3F570-11F0-411E-A47C-87C3FE5AA600}"/>
              </a:ext>
            </a:extLst>
          </p:cNvPr>
          <p:cNvSpPr>
            <a:spLocks noGrp="1"/>
          </p:cNvSpPr>
          <p:nvPr>
            <p:ph type="body" sz="half" idx="2"/>
          </p:nvPr>
        </p:nvSpPr>
        <p:spPr>
          <a:xfrm>
            <a:off x="471056" y="1454727"/>
            <a:ext cx="4300970" cy="4873625"/>
          </a:xfrm>
        </p:spPr>
        <p:txBody>
          <a:bodyPr>
            <a:normAutofit/>
          </a:bodyPr>
          <a:lstStyle/>
          <a:p>
            <a:r>
              <a:rPr lang="fr-FR" sz="2400" dirty="0"/>
              <a:t>Le trachome est une </a:t>
            </a:r>
            <a:r>
              <a:rPr lang="fr-FR" sz="2400" dirty="0" err="1"/>
              <a:t>kératoconjonctivite</a:t>
            </a:r>
            <a:r>
              <a:rPr lang="fr-FR" sz="2400" dirty="0"/>
              <a:t> transmissible, due à Chlamydia trachomatis, d’évolution généralement chronique, caractérisée par la formation de follicules, une hyperplasie papillaire, un pannus cornéen, et entraînant des lésions cicatricielles typiques. </a:t>
            </a:r>
          </a:p>
          <a:p>
            <a:r>
              <a:rPr lang="fr-FR" sz="2400" dirty="0"/>
              <a:t>Le Trachome est une </a:t>
            </a:r>
            <a:r>
              <a:rPr lang="fr-FR" sz="2400" b="1" dirty="0"/>
              <a:t>maladie tropicale négligée</a:t>
            </a:r>
            <a:r>
              <a:rPr lang="fr-FR" sz="2400" dirty="0"/>
              <a:t> qui constitue la première cause infectieuse de la cécité.</a:t>
            </a:r>
          </a:p>
          <a:p>
            <a:endParaRPr lang="fr-FR" sz="2400" dirty="0"/>
          </a:p>
          <a:p>
            <a:endParaRPr lang="fr-FR" dirty="0"/>
          </a:p>
        </p:txBody>
      </p:sp>
      <p:pic>
        <p:nvPicPr>
          <p:cNvPr id="5" name="Picture 5" descr="RGB05">
            <a:extLst>
              <a:ext uri="{FF2B5EF4-FFF2-40B4-BE49-F238E27FC236}">
                <a16:creationId xmlns:a16="http://schemas.microsoft.com/office/drawing/2014/main" id="{CA1703C4-EA02-457D-AAA2-6D6765B6B7A8}"/>
              </a:ext>
            </a:extLst>
          </p:cNvPr>
          <p:cNvPicPr>
            <a:picLocks noGrp="1" noChangeAspect="1" noChangeArrowheads="1"/>
          </p:cNvPicPr>
          <p:nvPr>
            <p:ph type="pic" idx="1"/>
            <p:custDataLst>
              <p:tags r:id="rId1"/>
            </p:custDataLst>
          </p:nvPr>
        </p:nvPicPr>
        <p:blipFill>
          <a:blip r:embed="rId3">
            <a:extLst>
              <a:ext uri="{28A0092B-C50C-407E-A947-70E740481C1C}">
                <a14:useLocalDpi xmlns:a14="http://schemas.microsoft.com/office/drawing/2010/main" val="0"/>
              </a:ext>
            </a:extLst>
          </a:blip>
          <a:srcRect l="7785" r="7785"/>
          <a:stretch>
            <a:fillRect/>
          </a:stretch>
        </p:blipFill>
        <p:spPr bwMode="auto">
          <a:xfrm>
            <a:off x="5183188" y="987425"/>
            <a:ext cx="61722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40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EB875-D6C2-4855-82F5-A52FC731C4BA}"/>
              </a:ext>
            </a:extLst>
          </p:cNvPr>
          <p:cNvSpPr>
            <a:spLocks noGrp="1"/>
          </p:cNvSpPr>
          <p:nvPr>
            <p:ph type="title"/>
          </p:nvPr>
        </p:nvSpPr>
        <p:spPr/>
        <p:txBody>
          <a:bodyPr/>
          <a:lstStyle/>
          <a:p>
            <a:r>
              <a:rPr lang="fr-FR" b="1" dirty="0"/>
              <a:t>4</a:t>
            </a:r>
            <a:r>
              <a:rPr lang="fr-FR" dirty="0"/>
              <a:t>.</a:t>
            </a:r>
            <a:r>
              <a:rPr lang="fr-FR" b="1" dirty="0"/>
              <a:t>HISTORIQUE</a:t>
            </a:r>
          </a:p>
        </p:txBody>
      </p:sp>
      <p:sp>
        <p:nvSpPr>
          <p:cNvPr id="3" name="Espace réservé du contenu 2">
            <a:extLst>
              <a:ext uri="{FF2B5EF4-FFF2-40B4-BE49-F238E27FC236}">
                <a16:creationId xmlns:a16="http://schemas.microsoft.com/office/drawing/2014/main" id="{0FAF2148-7E7F-4526-B9DC-3FFA535841F9}"/>
              </a:ext>
            </a:extLst>
          </p:cNvPr>
          <p:cNvSpPr>
            <a:spLocks noGrp="1"/>
          </p:cNvSpPr>
          <p:nvPr>
            <p:ph idx="1"/>
          </p:nvPr>
        </p:nvSpPr>
        <p:spPr/>
        <p:txBody>
          <a:bodyPr>
            <a:normAutofit lnSpcReduction="10000"/>
          </a:bodyPr>
          <a:lstStyle/>
          <a:p>
            <a:pPr algn="just"/>
            <a:r>
              <a:rPr lang="fr-FR" dirty="0"/>
              <a:t>Les documents les plus anciens décrivant ce qui semble être le trachome sont </a:t>
            </a:r>
            <a:r>
              <a:rPr lang="fr-FR" b="1" dirty="0"/>
              <a:t>chinois</a:t>
            </a:r>
            <a:r>
              <a:rPr lang="fr-FR" dirty="0"/>
              <a:t> et datent de 2600 avant J.-C. En Égypte, le </a:t>
            </a:r>
            <a:r>
              <a:rPr lang="fr-FR" b="1" dirty="0"/>
              <a:t>papyrus Ebers </a:t>
            </a:r>
            <a:r>
              <a:rPr lang="fr-FR" dirty="0"/>
              <a:t>en fait mention au XVIe siècle avant J.-C., notamment en ce qui concerne le traitement de ses complications palpébrales</a:t>
            </a:r>
          </a:p>
          <a:p>
            <a:pPr algn="just"/>
            <a:r>
              <a:rPr lang="fr-FR" dirty="0"/>
              <a:t>Le trachome était aussi connu dans l’Antiquité comme en témoignent les nombreuses descriptions dans les traités de cette époque, en particulier dans le </a:t>
            </a:r>
            <a:r>
              <a:rPr lang="fr-FR" b="1" i="1" dirty="0"/>
              <a:t>Corpus hippocratique </a:t>
            </a:r>
            <a:r>
              <a:rPr lang="fr-FR" dirty="0"/>
              <a:t>(Ve siècle avant J.- C.). </a:t>
            </a:r>
          </a:p>
          <a:p>
            <a:pPr algn="just"/>
            <a:r>
              <a:rPr lang="fr-FR" dirty="0"/>
              <a:t>C’est dans </a:t>
            </a:r>
            <a:r>
              <a:rPr lang="fr-FR" i="1" dirty="0"/>
              <a:t>Materia Medica</a:t>
            </a:r>
            <a:r>
              <a:rPr lang="fr-FR" dirty="0"/>
              <a:t>, publié vers l’an 60 de notre ère, que Dioscoride a le premier utilisé le terme de « trachome » (« rugueux » en Grec) en raison de l’aspect granuleux de la conjonctive tarsale. Galien (129–200) reprit les travaux d’Hippocrate et les compléta.</a:t>
            </a:r>
          </a:p>
        </p:txBody>
      </p:sp>
    </p:spTree>
    <p:extLst>
      <p:ext uri="{BB962C8B-B14F-4D97-AF65-F5344CB8AC3E}">
        <p14:creationId xmlns:p14="http://schemas.microsoft.com/office/powerpoint/2010/main" val="1985649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4644E-6C7E-4DFC-ACAB-BD36AFF6632B}"/>
              </a:ext>
            </a:extLst>
          </p:cNvPr>
          <p:cNvSpPr>
            <a:spLocks noGrp="1"/>
          </p:cNvSpPr>
          <p:nvPr>
            <p:ph type="title"/>
          </p:nvPr>
        </p:nvSpPr>
        <p:spPr/>
        <p:txBody>
          <a:bodyPr/>
          <a:lstStyle/>
          <a:p>
            <a:r>
              <a:rPr lang="fr-FR" b="1" dirty="0"/>
              <a:t>HISTORIQUE(</a:t>
            </a:r>
            <a:r>
              <a:rPr lang="fr-FR" b="1" dirty="0" err="1"/>
              <a:t>ctd</a:t>
            </a:r>
            <a:r>
              <a:rPr lang="fr-FR" b="1" dirty="0"/>
              <a:t>)</a:t>
            </a:r>
          </a:p>
        </p:txBody>
      </p:sp>
      <p:sp>
        <p:nvSpPr>
          <p:cNvPr id="3" name="Espace réservé du contenu 2">
            <a:extLst>
              <a:ext uri="{FF2B5EF4-FFF2-40B4-BE49-F238E27FC236}">
                <a16:creationId xmlns:a16="http://schemas.microsoft.com/office/drawing/2014/main" id="{2F079FDD-634B-40F8-BDD4-D5411FA947D4}"/>
              </a:ext>
            </a:extLst>
          </p:cNvPr>
          <p:cNvSpPr>
            <a:spLocks noGrp="1"/>
          </p:cNvSpPr>
          <p:nvPr>
            <p:ph idx="1"/>
          </p:nvPr>
        </p:nvSpPr>
        <p:spPr/>
        <p:txBody>
          <a:bodyPr>
            <a:normAutofit fontScale="85000" lnSpcReduction="10000"/>
          </a:bodyPr>
          <a:lstStyle/>
          <a:p>
            <a:r>
              <a:rPr lang="fr-FR" dirty="0"/>
              <a:t>Affectant un grand nombre de soldats français et anglais revenant de la campagne d’Égypte (1798–1803). </a:t>
            </a:r>
          </a:p>
          <a:p>
            <a:r>
              <a:rPr lang="fr-FR" dirty="0"/>
              <a:t>L’ophtalmie d’Égypte a ensuite contaminé les populations urbaines parisiennes et londoniennes. </a:t>
            </a:r>
          </a:p>
          <a:p>
            <a:r>
              <a:rPr lang="fr-FR" dirty="0"/>
              <a:t>Le problème était devenu si important que de nombreux hôpitaux ophtalmologiques ont été fondés à cette époque pour lutter contre ce fléau, tels le </a:t>
            </a:r>
            <a:r>
              <a:rPr lang="fr-FR" dirty="0" err="1"/>
              <a:t>Moorfields</a:t>
            </a:r>
            <a:r>
              <a:rPr lang="fr-FR" dirty="0"/>
              <a:t> Eye Hospital à Londres ou le Massachusetts Eye </a:t>
            </a:r>
            <a:r>
              <a:rPr lang="fr-FR" dirty="0" err="1"/>
              <a:t>Infirmary</a:t>
            </a:r>
            <a:r>
              <a:rPr lang="fr-FR" dirty="0"/>
              <a:t> à Boston. </a:t>
            </a:r>
          </a:p>
          <a:p>
            <a:r>
              <a:rPr lang="fr-FR" dirty="0"/>
              <a:t>Le thème du </a:t>
            </a:r>
            <a:r>
              <a:rPr lang="fr-FR" b="1" dirty="0"/>
              <a:t>premier congrès international d’ophtalmologie en 1857</a:t>
            </a:r>
            <a:r>
              <a:rPr lang="fr-FR" dirty="0"/>
              <a:t> était aussi le trachome car c’était de loin le principal problème auquel les ophtalmologistes avaient à faire face. Le trachome fut systématiquement recherché chez les immigrants à leur arrivée aux États-Unis et tous ceux qui en étaient porteurs étaient immédiatement renvoyés dans leur pays d’origine.</a:t>
            </a:r>
          </a:p>
        </p:txBody>
      </p:sp>
    </p:spTree>
    <p:extLst>
      <p:ext uri="{BB962C8B-B14F-4D97-AF65-F5344CB8AC3E}">
        <p14:creationId xmlns:p14="http://schemas.microsoft.com/office/powerpoint/2010/main" val="297247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09215-515B-4E7A-AA2A-80934B6F5C5A}"/>
              </a:ext>
            </a:extLst>
          </p:cNvPr>
          <p:cNvSpPr>
            <a:spLocks noGrp="1"/>
          </p:cNvSpPr>
          <p:nvPr>
            <p:ph type="title"/>
          </p:nvPr>
        </p:nvSpPr>
        <p:spPr/>
        <p:txBody>
          <a:bodyPr/>
          <a:lstStyle/>
          <a:p>
            <a:r>
              <a:rPr lang="fr-FR" b="1" dirty="0"/>
              <a:t>HISTORIQUE(</a:t>
            </a:r>
            <a:r>
              <a:rPr lang="fr-FR" b="1" dirty="0" err="1"/>
              <a:t>ctd</a:t>
            </a:r>
            <a:r>
              <a:rPr lang="fr-FR" b="1" dirty="0"/>
              <a:t>)</a:t>
            </a:r>
          </a:p>
        </p:txBody>
      </p:sp>
      <p:sp>
        <p:nvSpPr>
          <p:cNvPr id="3" name="Espace réservé du contenu 2">
            <a:extLst>
              <a:ext uri="{FF2B5EF4-FFF2-40B4-BE49-F238E27FC236}">
                <a16:creationId xmlns:a16="http://schemas.microsoft.com/office/drawing/2014/main" id="{38D9F0D8-213D-4514-82E1-85F9840EC3FF}"/>
              </a:ext>
            </a:extLst>
          </p:cNvPr>
          <p:cNvSpPr>
            <a:spLocks noGrp="1"/>
          </p:cNvSpPr>
          <p:nvPr>
            <p:ph idx="1"/>
          </p:nvPr>
        </p:nvSpPr>
        <p:spPr>
          <a:xfrm>
            <a:off x="838200" y="1510145"/>
            <a:ext cx="10515600" cy="4666818"/>
          </a:xfrm>
        </p:spPr>
        <p:txBody>
          <a:bodyPr/>
          <a:lstStyle/>
          <a:p>
            <a:pPr algn="just"/>
            <a:r>
              <a:rPr lang="fr-FR" dirty="0"/>
              <a:t>À la fin du 19e siècle: les immigrants aux États-Unis étaient régulièrement dépistés pour le trachome et renvoyés chez eux s’ils présentaient des signes du trachome. </a:t>
            </a:r>
          </a:p>
          <a:p>
            <a:r>
              <a:rPr lang="fr-FR" dirty="0"/>
              <a:t>Le trachome a maintenant disparu des pays développés (à l’exception des communautés aborigènes de l’arrière-pays australien). </a:t>
            </a:r>
          </a:p>
          <a:p>
            <a:pPr>
              <a:buFont typeface="Wingdings" panose="05000000000000000000" pitchFamily="2" charset="2"/>
              <a:buChar char="Ø"/>
            </a:pPr>
            <a:r>
              <a:rPr lang="fr-FR" dirty="0"/>
              <a:t>   Probablement en raison de l’amélioration générale des niveaux de vie et d’hygiène.</a:t>
            </a:r>
          </a:p>
          <a:p>
            <a:r>
              <a:rPr lang="fr-FR" dirty="0"/>
              <a:t>En RDC (2014), le Trachome a été mis en évidence dans les provinces du Nord  et Sud Kivu; Grand Equateur, Ituri, Haut et Bas-Uele avec les plus fortes prévalences au Katanga (</a:t>
            </a:r>
            <a:r>
              <a:rPr lang="fr-FR" dirty="0" err="1"/>
              <a:t>Pueto</a:t>
            </a:r>
            <a:r>
              <a:rPr lang="fr-FR" dirty="0"/>
              <a:t> et </a:t>
            </a:r>
            <a:r>
              <a:rPr lang="fr-FR" dirty="0" err="1"/>
              <a:t>Kilwa</a:t>
            </a:r>
            <a:r>
              <a:rPr lang="fr-FR" dirty="0"/>
              <a:t>).</a:t>
            </a:r>
          </a:p>
        </p:txBody>
      </p:sp>
    </p:spTree>
    <p:extLst>
      <p:ext uri="{BB962C8B-B14F-4D97-AF65-F5344CB8AC3E}">
        <p14:creationId xmlns:p14="http://schemas.microsoft.com/office/powerpoint/2010/main" val="395732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98E250-2213-455B-B4E7-9DF9194317E5}"/>
              </a:ext>
            </a:extLst>
          </p:cNvPr>
          <p:cNvSpPr>
            <a:spLocks noGrp="1"/>
          </p:cNvSpPr>
          <p:nvPr>
            <p:ph type="title"/>
          </p:nvPr>
        </p:nvSpPr>
        <p:spPr/>
        <p:txBody>
          <a:bodyPr/>
          <a:lstStyle/>
          <a:p>
            <a:r>
              <a:rPr lang="fr-FR" b="1" dirty="0"/>
              <a:t>5.EPIDEMIOLOGIE</a:t>
            </a:r>
          </a:p>
        </p:txBody>
      </p:sp>
      <p:sp>
        <p:nvSpPr>
          <p:cNvPr id="3" name="Espace réservé du contenu 2">
            <a:extLst>
              <a:ext uri="{FF2B5EF4-FFF2-40B4-BE49-F238E27FC236}">
                <a16:creationId xmlns:a16="http://schemas.microsoft.com/office/drawing/2014/main" id="{663A2338-E938-4435-9F1A-23F4FD4DD6FE}"/>
              </a:ext>
            </a:extLst>
          </p:cNvPr>
          <p:cNvSpPr>
            <a:spLocks noGrp="1"/>
          </p:cNvSpPr>
          <p:nvPr>
            <p:ph idx="1"/>
          </p:nvPr>
        </p:nvSpPr>
        <p:spPr/>
        <p:txBody>
          <a:bodyPr>
            <a:normAutofit/>
          </a:bodyPr>
          <a:lstStyle/>
          <a:p>
            <a:r>
              <a:rPr lang="fr-FR" dirty="0"/>
              <a:t>Le trachome est une cause majeure de cécité irréversible dans de nombreux pays moins développés, en particulier dans les zones </a:t>
            </a:r>
            <a:r>
              <a:rPr lang="fr-FR" b="1" dirty="0"/>
              <a:t>rurales pauvres</a:t>
            </a:r>
            <a:r>
              <a:rPr lang="fr-FR" dirty="0"/>
              <a:t>. </a:t>
            </a:r>
          </a:p>
          <a:p>
            <a:r>
              <a:rPr lang="fr-FR" dirty="0"/>
              <a:t>On pense que le trachome cécitant est endémique dans plus de 50 pays, avec la prévalence la plus élevée de maladies actives et de trichiasis en Afrique, principalement dans les savanes </a:t>
            </a:r>
            <a:r>
              <a:rPr lang="fr-FR" b="1" dirty="0"/>
              <a:t>d’Afrique de l’Est et centrale et le Sahel d’Afrique de l’Ouest .</a:t>
            </a:r>
          </a:p>
          <a:p>
            <a:r>
              <a:rPr lang="fr-FR" dirty="0"/>
              <a:t>Il est également endémique dans un certain nombre de pays du Moyen-Orient, d’Asie, d’Amérique latine et du Pacifique occidental .</a:t>
            </a:r>
          </a:p>
          <a:p>
            <a:endParaRPr lang="fr-FR" dirty="0"/>
          </a:p>
        </p:txBody>
      </p:sp>
    </p:spTree>
    <p:extLst>
      <p:ext uri="{BB962C8B-B14F-4D97-AF65-F5344CB8AC3E}">
        <p14:creationId xmlns:p14="http://schemas.microsoft.com/office/powerpoint/2010/main" val="17873862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5123</TotalTime>
  <Words>1899</Words>
  <Application>Microsoft Office PowerPoint</Application>
  <PresentationFormat>Grand écran</PresentationFormat>
  <Paragraphs>217</Paragraphs>
  <Slides>33</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Calibri Light</vt:lpstr>
      <vt:lpstr>Wingdings</vt:lpstr>
      <vt:lpstr>Thème Office</vt:lpstr>
      <vt:lpstr>LE TRACHOME</vt:lpstr>
      <vt:lpstr>                     PLAN DE LA LESSON</vt:lpstr>
      <vt:lpstr>1.OBJECTIFS</vt:lpstr>
      <vt:lpstr>2.APPROCHE PÉDAGOGIQUE</vt:lpstr>
      <vt:lpstr>3.DEFINITION</vt:lpstr>
      <vt:lpstr>4.HISTORIQUE</vt:lpstr>
      <vt:lpstr>HISTORIQUE(ctd)</vt:lpstr>
      <vt:lpstr>HISTORIQUE(ctd)</vt:lpstr>
      <vt:lpstr>5.EPIDEMIOLOGIE</vt:lpstr>
      <vt:lpstr>EPIDEMIOLOGIE(ctd)</vt:lpstr>
      <vt:lpstr>Premières enquêtes de base du Trachome en RDC 2014 dans 46 ZS(OMS)</vt:lpstr>
      <vt:lpstr>6.FACTEURS DE RISQUE</vt:lpstr>
      <vt:lpstr>7.HISTOIRE NATURELLE</vt:lpstr>
      <vt:lpstr>HISTOIRE NATURELLE(ctd)</vt:lpstr>
      <vt:lpstr>HISTOIRE NATURELLE(ctd)</vt:lpstr>
      <vt:lpstr>8.CLINIQUE</vt:lpstr>
      <vt:lpstr>Classification clinique</vt:lpstr>
      <vt:lpstr>Cinq stades sont décrits dans le système de notation de l'OMS. </vt:lpstr>
      <vt:lpstr>2ème  Stade </vt:lpstr>
      <vt:lpstr>3 ème stade </vt:lpstr>
      <vt:lpstr>4 ème stade</vt:lpstr>
      <vt:lpstr>5 ème stade</vt:lpstr>
      <vt:lpstr>9.DIAGNOSTIC</vt:lpstr>
      <vt:lpstr>DIAGNOSTIC(ctd)</vt:lpstr>
      <vt:lpstr>DIAGNOSTIC DIFFERENTIEL</vt:lpstr>
      <vt:lpstr>10.PRISE EN CHARGE ET ELIMINATION DU TRACHOME</vt:lpstr>
      <vt:lpstr>STRATEGIE D’ ELIMINATION DU TRACHOMEDE L’OMS     CHANCE</vt:lpstr>
      <vt:lpstr>Changements au sein de l’environnement</vt:lpstr>
      <vt:lpstr>ANTIBIOTIQUE</vt:lpstr>
      <vt:lpstr>Nettoyage du visage</vt:lpstr>
      <vt:lpstr>CONCLUSION</vt:lpstr>
      <vt:lpstr>REFERENCES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TRACHOME</dc:title>
  <dc:creator>Janvier Kilangalanga</dc:creator>
  <cp:lastModifiedBy>Janvier Kilangalanga</cp:lastModifiedBy>
  <cp:revision>306</cp:revision>
  <dcterms:created xsi:type="dcterms:W3CDTF">2024-11-15T13:49:11Z</dcterms:created>
  <dcterms:modified xsi:type="dcterms:W3CDTF">2024-11-21T21:01:44Z</dcterms:modified>
</cp:coreProperties>
</file>